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5" r:id="rId3"/>
    <p:sldId id="280" r:id="rId4"/>
    <p:sldId id="266" r:id="rId5"/>
    <p:sldId id="267" r:id="rId6"/>
    <p:sldId id="268" r:id="rId7"/>
    <p:sldId id="276" r:id="rId8"/>
    <p:sldId id="279" r:id="rId9"/>
    <p:sldId id="269" r:id="rId10"/>
    <p:sldId id="272" r:id="rId11"/>
    <p:sldId id="277" r:id="rId12"/>
    <p:sldId id="278" r:id="rId13"/>
    <p:sldId id="270" r:id="rId14"/>
    <p:sldId id="271" r:id="rId15"/>
    <p:sldId id="273" r:id="rId16"/>
    <p:sldId id="274" r:id="rId17"/>
    <p:sldId id="281" r:id="rId18"/>
    <p:sldId id="275" r:id="rId19"/>
    <p:sldId id="263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832"/>
    <a:srgbClr val="0A0A64"/>
    <a:srgbClr val="64BC6C"/>
    <a:srgbClr val="110B7F"/>
    <a:srgbClr val="0901A1"/>
    <a:srgbClr val="FAC800"/>
    <a:srgbClr val="34E434"/>
    <a:srgbClr val="50C850"/>
    <a:srgbClr val="74E13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CB4D-9660-4766-B4DC-1E3102CA64CA}" type="datetimeFigureOut">
              <a:rPr lang="nl-NL" smtClean="0"/>
              <a:pPr/>
              <a:t>27-9-2023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9461-B132-4F9B-82EB-641BF33131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sybe@bijleveldadvies.n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30" y="2844805"/>
            <a:ext cx="7772400" cy="798509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30" y="3857628"/>
            <a:ext cx="6400800" cy="54293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832155" y="71414"/>
            <a:ext cx="3240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44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32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71530" y="5929316"/>
            <a:ext cx="3286122" cy="285766"/>
          </a:xfrm>
        </p:spPr>
        <p:txBody>
          <a:bodyPr>
            <a:noAutofit/>
          </a:bodyPr>
          <a:lstStyle>
            <a:lvl1pPr>
              <a:buNone/>
              <a:defRPr sz="1400">
                <a:solidFill>
                  <a:srgbClr val="002060"/>
                </a:solidFill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l-NL" noProof="0"/>
              <a:t>Plaats,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 lIns="0" tIns="0" bIns="0" anchor="ctr" anchorCtr="0">
            <a:noAutofit/>
          </a:bodyPr>
          <a:lstStyle>
            <a:lvl1pPr algn="l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 lIns="0" tIns="0" rIns="0" bIns="0">
            <a:noAutofit/>
          </a:bodyPr>
          <a:lstStyle>
            <a:lvl1pPr algn="l">
              <a:buFont typeface="Wingdings" pitchFamily="2" charset="2"/>
              <a:buChar char="§"/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 sz="11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extBox 7"/>
          <p:cNvSpPr txBox="1">
            <a:spLocks/>
          </p:cNvSpPr>
          <p:nvPr userDrawn="1"/>
        </p:nvSpPr>
        <p:spPr>
          <a:xfrm>
            <a:off x="7000892" y="6286543"/>
            <a:ext cx="1727908" cy="5000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kern="1200" noProof="0" dirty="0">
                <a:solidFill>
                  <a:srgbClr val="32C832"/>
                </a:solidFill>
                <a:latin typeface="Tw Cen MT Condensed" pitchFamily="34" charset="0"/>
                <a:ea typeface="+mn-ea"/>
                <a:cs typeface="Tunga" pitchFamily="2"/>
              </a:rPr>
              <a:t>Sybe</a:t>
            </a:r>
            <a:r>
              <a:rPr lang="nl-NL" sz="2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1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000" y="785794"/>
            <a:ext cx="8229600" cy="0"/>
          </a:xfrm>
          <a:prstGeom prst="line">
            <a:avLst/>
          </a:prstGeom>
          <a:ln w="28575">
            <a:solidFill>
              <a:srgbClr val="32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4002"/>
            <a:ext cx="2133600" cy="365125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8026DC-E504-46CD-AF77-781991F7102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907489" y="2643182"/>
            <a:ext cx="5329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4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72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54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662136" y="5572140"/>
            <a:ext cx="1819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Sybe Bijleveld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06 11003999</a:t>
            </a:r>
          </a:p>
          <a:p>
            <a:pPr algn="ctr"/>
            <a:r>
              <a:rPr lang="nl-NL" sz="1200" kern="1200" noProof="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sybe@bijleveldadvies.nl</a:t>
            </a:r>
            <a:endParaRPr lang="nl-NL" sz="1200" kern="1200" noProof="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D83BFE9-47CF-4505-B6C8-93752E18C8A1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1e bijeenkomst Herijken tarieven werkgroep Ambulant Individueel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Tussenresultaten tarievenonderzoek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Ede, 13 juni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69C15-4C59-8034-C177-072CAC29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Tariefsopbouw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861C78-3092-FC92-ABC7-1F9125CC7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209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l-NL" dirty="0"/>
              <a:t>Cao-salarissen</a:t>
            </a:r>
          </a:p>
          <a:p>
            <a:pPr>
              <a:buFont typeface="+mj-lt"/>
              <a:buAutoNum type="arabicPeriod"/>
            </a:pPr>
            <a:r>
              <a:rPr lang="nl-NL" dirty="0"/>
              <a:t>Inschaling als percentage van hoogste periodiek</a:t>
            </a:r>
          </a:p>
          <a:p>
            <a:pPr>
              <a:buFont typeface="+mj-lt"/>
              <a:buAutoNum type="arabicPeriod"/>
            </a:pPr>
            <a:r>
              <a:rPr lang="nl-NL" dirty="0"/>
              <a:t>Salarismix per product </a:t>
            </a:r>
            <a:r>
              <a:rPr lang="nl-NL" dirty="0">
                <a:sym typeface="Wingdings" panose="05000000000000000000" pitchFamily="2" charset="2"/>
              </a:rPr>
              <a:t> gemiddeld maandsalaris per product</a:t>
            </a:r>
            <a:endParaRPr lang="nl-NL" dirty="0"/>
          </a:p>
          <a:p>
            <a:pPr>
              <a:buFont typeface="+mj-lt"/>
              <a:buAutoNum type="arabicPeriod"/>
            </a:pPr>
            <a:r>
              <a:rPr lang="nl-NL" dirty="0"/>
              <a:t>Opslagen voor </a:t>
            </a:r>
            <a:r>
              <a:rPr lang="nl-NL" dirty="0" err="1"/>
              <a:t>ort</a:t>
            </a:r>
            <a:r>
              <a:rPr lang="nl-NL" dirty="0"/>
              <a:t>, vakantiegeld, eindejaarsuitkering en sociale premies/pensioenen</a:t>
            </a:r>
          </a:p>
          <a:p>
            <a:pPr>
              <a:buFont typeface="+mj-lt"/>
              <a:buAutoNum type="arabicPeriod"/>
            </a:pPr>
            <a:r>
              <a:rPr lang="nl-NL" dirty="0"/>
              <a:t>Opslag voor overhead</a:t>
            </a:r>
          </a:p>
          <a:p>
            <a:pPr>
              <a:buFont typeface="+mj-lt"/>
              <a:buAutoNum type="arabicPeriod"/>
            </a:pPr>
            <a:r>
              <a:rPr lang="nl-NL" dirty="0"/>
              <a:t>Opslag voor marge (over alle kosten)</a:t>
            </a:r>
          </a:p>
          <a:p>
            <a:pPr>
              <a:buFont typeface="+mj-lt"/>
              <a:buAutoNum type="arabicPeriod"/>
            </a:pPr>
            <a:r>
              <a:rPr lang="nl-NL" dirty="0"/>
              <a:t>Delen door het aantal cliëntgebonden uren per fte</a:t>
            </a:r>
          </a:p>
          <a:p>
            <a:pPr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1D71F6-C264-7FC3-3CCE-AAE28171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790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57966-0F91-CE4E-54EF-0D186DB5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Inschaling en salarismix per product: ggz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A757A6-86CC-62BC-1D75-802BAB0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11</a:t>
            </a:fld>
            <a:endParaRPr lang="nl-NL" dirty="0"/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54237FF6-21ED-07DD-16F7-3C599ED636C8}"/>
              </a:ext>
            </a:extLst>
          </p:cNvPr>
          <p:cNvCxnSpPr>
            <a:cxnSpLocks/>
          </p:cNvCxnSpPr>
          <p:nvPr/>
        </p:nvCxnSpPr>
        <p:spPr>
          <a:xfrm flipH="1">
            <a:off x="2699792" y="2636912"/>
            <a:ext cx="2376264" cy="175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F65381AF-9492-0357-4F6A-E8E0F5B3E480}"/>
              </a:ext>
            </a:extLst>
          </p:cNvPr>
          <p:cNvSpPr txBox="1"/>
          <p:nvPr/>
        </p:nvSpPr>
        <p:spPr>
          <a:xfrm>
            <a:off x="5076056" y="2098488"/>
            <a:ext cx="3712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Inschaling op basis van </a:t>
            </a:r>
            <a:r>
              <a:rPr lang="nl-NL" sz="1200" b="1" i="1" dirty="0"/>
              <a:t>gemiddeld</a:t>
            </a:r>
            <a:r>
              <a:rPr lang="nl-NL" sz="1200" dirty="0"/>
              <a:t> door ggz-instellingen</a:t>
            </a:r>
          </a:p>
          <a:p>
            <a:r>
              <a:rPr lang="nl-NL" sz="1200" dirty="0"/>
              <a:t>gerapporteerde salaris in tarievenonderzoek.</a:t>
            </a:r>
          </a:p>
          <a:p>
            <a:r>
              <a:rPr lang="nl-NL" sz="1200" dirty="0"/>
              <a:t>89% betekent: 89% van het bedrag van de hoogste</a:t>
            </a:r>
          </a:p>
          <a:p>
            <a:r>
              <a:rPr lang="nl-NL" sz="1200" dirty="0"/>
              <a:t>periodiek van die schaal</a:t>
            </a:r>
          </a:p>
        </p:txBody>
      </p:sp>
      <p:sp>
        <p:nvSpPr>
          <p:cNvPr id="14" name="Rechteraccolade 13">
            <a:extLst>
              <a:ext uri="{FF2B5EF4-FFF2-40B4-BE49-F238E27FC236}">
                <a16:creationId xmlns:a16="http://schemas.microsoft.com/office/drawing/2014/main" id="{27817196-FE36-AC76-038A-81AB13BDF648}"/>
              </a:ext>
            </a:extLst>
          </p:cNvPr>
          <p:cNvSpPr/>
          <p:nvPr/>
        </p:nvSpPr>
        <p:spPr>
          <a:xfrm>
            <a:off x="4644008" y="4365104"/>
            <a:ext cx="119644" cy="18001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F5F9572-B1A4-0BDE-34B0-8B1B330AFB64}"/>
              </a:ext>
            </a:extLst>
          </p:cNvPr>
          <p:cNvSpPr txBox="1"/>
          <p:nvPr/>
        </p:nvSpPr>
        <p:spPr>
          <a:xfrm>
            <a:off x="4763652" y="5050030"/>
            <a:ext cx="2824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i="1" dirty="0"/>
              <a:t>Gemiddelde</a:t>
            </a:r>
            <a:r>
              <a:rPr lang="nl-NL" sz="1200" dirty="0"/>
              <a:t> inzetmix zoals gerapporteerd </a:t>
            </a:r>
          </a:p>
          <a:p>
            <a:r>
              <a:rPr lang="nl-NL" sz="1200" dirty="0"/>
              <a:t>door ggz-instellingen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C45B6FD8-0E39-8849-6E7E-2127C18C2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980728"/>
            <a:ext cx="4048873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1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7BB44-0327-F1FB-58F4-E2B6BC652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Inschaling en salarismix per product: overig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929FC8-CF4C-24B0-AAE7-651DF1E4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A213E4DE-886B-ECDC-395E-4D41FB06ADA3}"/>
              </a:ext>
            </a:extLst>
          </p:cNvPr>
          <p:cNvSpPr/>
          <p:nvPr/>
        </p:nvSpPr>
        <p:spPr>
          <a:xfrm>
            <a:off x="3131840" y="785794"/>
            <a:ext cx="504056" cy="573955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F7F3590E-4F03-2F6C-98C1-145E618C3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4849"/>
            <a:ext cx="6275040" cy="534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8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90382-3F6D-AA46-25FF-B856B247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Tariefsopbouw en normeringen: algemene normeringen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3314EE-C269-67A9-B5BF-B41AE5CE2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2098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3EA8E9-F975-8871-836C-F23CE4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13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545D204-63F5-8585-EE2B-625C5908D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2776"/>
            <a:ext cx="3068707" cy="1368152"/>
          </a:xfrm>
          <a:prstGeom prst="rect">
            <a:avLst/>
          </a:prstGeom>
        </p:spPr>
      </p:pic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EEC19656-F637-0562-8E21-ED24CAFE7DCD}"/>
              </a:ext>
            </a:extLst>
          </p:cNvPr>
          <p:cNvCxnSpPr>
            <a:cxnSpLocks/>
          </p:cNvCxnSpPr>
          <p:nvPr/>
        </p:nvCxnSpPr>
        <p:spPr>
          <a:xfrm flipH="1">
            <a:off x="3536251" y="2435697"/>
            <a:ext cx="8917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FFC82F5E-5160-9F86-0FEF-3E8CEBECEC4B}"/>
              </a:ext>
            </a:extLst>
          </p:cNvPr>
          <p:cNvSpPr txBox="1"/>
          <p:nvPr/>
        </p:nvSpPr>
        <p:spPr>
          <a:xfrm>
            <a:off x="4427984" y="2204864"/>
            <a:ext cx="4341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Het percentage opslag sociale lasten en pensioenpremies is</a:t>
            </a:r>
          </a:p>
          <a:p>
            <a:r>
              <a:rPr lang="nl-NL" sz="1200" dirty="0"/>
              <a:t>hoger genormeerd dan het gemiddelde van het tarievenonderzoek</a:t>
            </a:r>
          </a:p>
        </p:txBody>
      </p:sp>
    </p:spTree>
    <p:extLst>
      <p:ext uri="{BB962C8B-B14F-4D97-AF65-F5344CB8AC3E}">
        <p14:creationId xmlns:p14="http://schemas.microsoft.com/office/powerpoint/2010/main" val="133466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7F46F-850E-9B22-A224-90ADC005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Tariefsopbouw en normeringen: normeringen per product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B3D979-0B3E-B506-D74C-2320F5FEB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Alle bedragen op prijspeil 2024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01AA0B-FE84-1483-CDBC-DAFBBECF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14</a:t>
            </a:fld>
            <a:endParaRPr lang="nl-NL" dirty="0"/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AD593273-D61D-86CD-4A23-02D08A1E5F62}"/>
              </a:ext>
            </a:extLst>
          </p:cNvPr>
          <p:cNvCxnSpPr/>
          <p:nvPr/>
        </p:nvCxnSpPr>
        <p:spPr>
          <a:xfrm flipV="1">
            <a:off x="5578166" y="4330762"/>
            <a:ext cx="50405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A0D3622D-7803-4365-1F5A-6DAACD95FAA3}"/>
              </a:ext>
            </a:extLst>
          </p:cNvPr>
          <p:cNvSpPr txBox="1"/>
          <p:nvPr/>
        </p:nvSpPr>
        <p:spPr>
          <a:xfrm>
            <a:off x="4499992" y="4935048"/>
            <a:ext cx="1739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Gewogen (op basis van fte)</a:t>
            </a:r>
          </a:p>
          <a:p>
            <a:r>
              <a:rPr lang="nl-NL" sz="1100" dirty="0"/>
              <a:t>gemiddelde salaris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D9B332A8-8BB9-C730-2B60-61107708E269}"/>
              </a:ext>
            </a:extLst>
          </p:cNvPr>
          <p:cNvCxnSpPr>
            <a:cxnSpLocks/>
          </p:cNvCxnSpPr>
          <p:nvPr/>
        </p:nvCxnSpPr>
        <p:spPr>
          <a:xfrm flipV="1">
            <a:off x="6089862" y="4306735"/>
            <a:ext cx="936104" cy="1277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09122FB3-0D18-CBB3-12DB-3136AA1D55E8}"/>
              </a:ext>
            </a:extLst>
          </p:cNvPr>
          <p:cNvSpPr txBox="1"/>
          <p:nvPr/>
        </p:nvSpPr>
        <p:spPr>
          <a:xfrm>
            <a:off x="5146869" y="5543654"/>
            <a:ext cx="26773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Gemiddelde gemeten waarden (ggz/overig)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F5D10734-1F10-ADD4-EF52-6ADCAE787C26}"/>
              </a:ext>
            </a:extLst>
          </p:cNvPr>
          <p:cNvCxnSpPr>
            <a:cxnSpLocks/>
          </p:cNvCxnSpPr>
          <p:nvPr/>
        </p:nvCxnSpPr>
        <p:spPr>
          <a:xfrm flipH="1" flipV="1">
            <a:off x="7674038" y="4306735"/>
            <a:ext cx="150167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0F670C3C-9507-F196-FB7E-91FAD01EFF01}"/>
              </a:ext>
            </a:extLst>
          </p:cNvPr>
          <p:cNvSpPr txBox="1"/>
          <p:nvPr/>
        </p:nvSpPr>
        <p:spPr>
          <a:xfrm>
            <a:off x="6816831" y="4824002"/>
            <a:ext cx="1673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Gemiddelde gemeten</a:t>
            </a:r>
          </a:p>
          <a:p>
            <a:r>
              <a:rPr lang="nl-NL" sz="1100" dirty="0"/>
              <a:t> waarde over hele dataset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8BE945D4-34CE-4DAA-46D6-BFE8D2EC8CEF}"/>
              </a:ext>
            </a:extLst>
          </p:cNvPr>
          <p:cNvSpPr/>
          <p:nvPr/>
        </p:nvSpPr>
        <p:spPr>
          <a:xfrm>
            <a:off x="23482" y="1400726"/>
            <a:ext cx="8737529" cy="34682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9F6483EB-CA30-0D8C-2C95-D1D9BC925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16" y="996152"/>
            <a:ext cx="7406952" cy="326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43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C9363-AF7E-3658-2248-10F01BF5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Voorbeeldberekening: 45A53 ambulant specialistisch inspanningsgericht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E4A26E-29D4-A742-8A16-9C0C804F7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Prijspeil: cao-bedragen 2023 (hoogste periodieken) + 7,46%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Salarismix: zes schalen van twee cao’s</a:t>
            </a:r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592CF7-1AA7-5FA1-A49C-61AB6978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15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A2EA6C7-FA54-92E9-C768-E7FE5BF44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12776"/>
            <a:ext cx="4143614" cy="151216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959D173-E952-C48C-8156-4000690AB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52" y="3573016"/>
            <a:ext cx="7416825" cy="17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66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7BC6F-5D60-17B1-57B0-969CBF207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Voorbeeldberekening: 45A53 ambulant specialistisch inspanningsgericht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6B31F0-0DFF-265D-C896-D859D0277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Salarisberekening en opslagen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726742-D3E9-57BF-91FD-22BF8628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16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8D24000-F87C-D6DE-F50D-D029DC4B9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12776"/>
            <a:ext cx="632042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61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3890D-E01A-8C0A-3074-60B66CE9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2E270D-F0B0-BB7D-1592-3B685B9E0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22 juni 2023: feedback van zorgaanbieders</a:t>
            </a:r>
          </a:p>
          <a:p>
            <a:r>
              <a:rPr lang="nl-NL" dirty="0"/>
              <a:t>Nadere duiding en analyse van verschillen gewenste tarieven en aangeleverde data</a:t>
            </a:r>
          </a:p>
          <a:p>
            <a:r>
              <a:rPr lang="nl-NL" dirty="0"/>
              <a:t>Normering: wat vindt de regio / wat vinden de gemeenten van de waarden waarmee nu is </a:t>
            </a:r>
            <a:r>
              <a:rPr lang="nl-NL"/>
              <a:t>gerekend?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E97C4C-26BA-1E2D-582A-94BDF6C5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5529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ADF96-757C-313A-E799-7B5D76D8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4A7C5D-839C-C8CE-A2AA-5107D6236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37EAB9-63F8-E724-73BE-CBCCC5B9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32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Dislaimer</a:t>
            </a:r>
            <a:r>
              <a:rPr lang="nl-NL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getallen in deze presentatie zijn </a:t>
            </a:r>
            <a:r>
              <a:rPr lang="nl-NL" b="1" i="1" u="sng" dirty="0">
                <a:solidFill>
                  <a:srgbClr val="FF0000"/>
                </a:solidFill>
              </a:rPr>
              <a:t>concept</a:t>
            </a:r>
            <a:r>
              <a:rPr lang="nl-NL" dirty="0"/>
              <a:t>-getallen, onder voorbehoud van alle mogelijke en denkbare wijzigingen.</a:t>
            </a:r>
          </a:p>
          <a:p>
            <a:r>
              <a:rPr lang="nl-NL" dirty="0"/>
              <a:t>Aan deze presentatie kunnen geen rechten worden ontleend.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6C670-B411-FF72-9FFD-2A53FD60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Disclaimer II: gewenste tarieven en normeringen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4C0084-53A7-D114-8F2C-EF5914CE1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Gewenste tarieven</a:t>
            </a:r>
          </a:p>
          <a:p>
            <a:r>
              <a:rPr lang="nl-NL" dirty="0"/>
              <a:t>Er zijn forse verschillen tussen de gewenste tarieven (zoals uitgevraagd in het uitvaagformat) en de hier berekende tarieven.</a:t>
            </a:r>
          </a:p>
          <a:p>
            <a:r>
              <a:rPr lang="nl-NL" dirty="0"/>
              <a:t>De verschillen lopen van -26% (gewenste tarief lager dan concepttarief) naar +35% (gewenste tarief hoger dan concepttarief)</a:t>
            </a:r>
          </a:p>
          <a:p>
            <a:r>
              <a:rPr lang="nl-NL" dirty="0"/>
              <a:t>De gewenste tarieven en de aangeleverde data zijn onderling niet consistent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Geen normering</a:t>
            </a:r>
          </a:p>
          <a:p>
            <a:r>
              <a:rPr lang="nl-NL" dirty="0"/>
              <a:t>De hier gepresenteerde tarieven zijn nagenoeg volledig ontleend aan </a:t>
            </a:r>
            <a:r>
              <a:rPr lang="nl-NL" b="1" i="1" dirty="0"/>
              <a:t>gemiddelden</a:t>
            </a:r>
            <a:r>
              <a:rPr lang="nl-NL" dirty="0"/>
              <a:t>, afgeleid uit het tarievenonderzoek. Er heeft nog </a:t>
            </a:r>
            <a:r>
              <a:rPr lang="nl-NL" b="1" dirty="0">
                <a:solidFill>
                  <a:srgbClr val="FF0000"/>
                </a:solidFill>
              </a:rPr>
              <a:t>geen normering plaatsgevonden </a:t>
            </a:r>
            <a:r>
              <a:rPr lang="nl-NL" dirty="0"/>
              <a:t>(bijstelling van gemiddelde waarden naar een normatieve waarde).</a:t>
            </a:r>
          </a:p>
          <a:p>
            <a:r>
              <a:rPr lang="nl-NL" dirty="0"/>
              <a:t>Door eventuele normering kan ieder tarief nog dalen of stijgen.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Zowel het ontbreken van normering als ook de grote verschillen met de gewenste tarieven vormen indicaties dat de concepttarieven in de presentatie nog behoorlijk kunnen gaan worden aangepast.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A4D92AC-AF9B-EF16-28A6-65CEA127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866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A2F42-5CB9-2266-B9DD-EC8ED0DD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1AD7D6-C9C5-0627-E0DE-B92A13F05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 presentatie</a:t>
            </a:r>
          </a:p>
          <a:p>
            <a:r>
              <a:rPr lang="nl-NL" dirty="0" err="1"/>
              <a:t>Onderzoeksverantwoording</a:t>
            </a:r>
            <a:endParaRPr lang="nl-NL" dirty="0"/>
          </a:p>
          <a:p>
            <a:r>
              <a:rPr lang="nl-NL" dirty="0"/>
              <a:t>Concepttarieven 2024</a:t>
            </a:r>
          </a:p>
          <a:p>
            <a:r>
              <a:rPr lang="nl-NL" dirty="0"/>
              <a:t>Tariefonderbouwing / normeringen</a:t>
            </a:r>
          </a:p>
          <a:p>
            <a:r>
              <a:rPr lang="nl-NL" dirty="0"/>
              <a:t>Vragen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DBCEFD-032B-54F3-CF87-C5BBD0E5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575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317CB-B2BA-1BDD-DC35-DDDFA775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F7A1DF-449E-F487-AE2B-6BE9E429C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86" y="1052736"/>
            <a:ext cx="8229600" cy="5072098"/>
          </a:xfrm>
        </p:spPr>
        <p:txBody>
          <a:bodyPr/>
          <a:lstStyle/>
          <a:p>
            <a:r>
              <a:rPr lang="nl-NL" dirty="0"/>
              <a:t>Delen en toelichten van tussentijdse resultaten van het tarievenonderzoek</a:t>
            </a:r>
          </a:p>
          <a:p>
            <a:r>
              <a:rPr lang="nl-NL" dirty="0"/>
              <a:t>Toelichten normen / uitleggen onderzoek en tariefsopbouw</a:t>
            </a:r>
          </a:p>
          <a:p>
            <a:endParaRPr lang="nl-NL" dirty="0"/>
          </a:p>
          <a:p>
            <a:r>
              <a:rPr lang="nl-NL" dirty="0"/>
              <a:t>Niet het doel: discussie over gehanteerde normen (</a:t>
            </a:r>
            <a:r>
              <a:rPr lang="nl-NL" dirty="0">
                <a:sym typeface="Wingdings" panose="05000000000000000000" pitchFamily="2" charset="2"/>
              </a:rPr>
              <a:t> 20 juni 2023)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U ontvangt deze presentatie en een aanvullende </a:t>
            </a:r>
            <a:r>
              <a:rPr lang="nl-NL" dirty="0" err="1">
                <a:sym typeface="Wingdings" panose="05000000000000000000" pitchFamily="2" charset="2"/>
              </a:rPr>
              <a:t>gegevensset</a:t>
            </a:r>
            <a:r>
              <a:rPr lang="nl-NL" dirty="0">
                <a:sym typeface="Wingdings" panose="05000000000000000000" pitchFamily="2" charset="2"/>
              </a:rPr>
              <a:t> ter voorbereiding van de bijeenkomst op 20 juni 2023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BFC1F8-311A-35D7-6131-F2A6BD3F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30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2A36D-7FD4-8229-F610-17CDFB9E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Onderzoeksverantwoording</a:t>
            </a:r>
            <a:r>
              <a:rPr lang="nl-NL" dirty="0"/>
              <a:t> ambulante producten (1/2)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D58ED0-E427-DED3-9BD1-92D7ABF1A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Response: 35 jeugdhulpinstellingen</a:t>
            </a:r>
          </a:p>
          <a:p>
            <a:r>
              <a:rPr lang="nl-NL" dirty="0"/>
              <a:t>2 instellingen &lt; €1.000.000 zorgomzet</a:t>
            </a:r>
          </a:p>
          <a:p>
            <a:r>
              <a:rPr lang="nl-NL" dirty="0"/>
              <a:t>11 instellingen &lt; €10.000.000 zorgomzet</a:t>
            </a:r>
          </a:p>
          <a:p>
            <a:r>
              <a:rPr lang="nl-NL" dirty="0"/>
              <a:t>16 instellingen &gt; €10.000.000 zorgomzet</a:t>
            </a:r>
          </a:p>
          <a:p>
            <a:r>
              <a:rPr lang="nl-NL" dirty="0"/>
              <a:t>12 instellingen &gt; 40.000.000 zorgomzet</a:t>
            </a:r>
          </a:p>
          <a:p>
            <a:endParaRPr lang="nl-NL" dirty="0"/>
          </a:p>
          <a:p>
            <a:r>
              <a:rPr lang="nl-NL" dirty="0"/>
              <a:t>13 instellingen cao Jeugdzorg</a:t>
            </a:r>
          </a:p>
          <a:p>
            <a:r>
              <a:rPr lang="nl-NL" dirty="0"/>
              <a:t>16 instellingen cao Ggz</a:t>
            </a:r>
          </a:p>
          <a:p>
            <a:r>
              <a:rPr lang="nl-NL" dirty="0"/>
              <a:t>2 instellingen cao Gehandicapten zorg</a:t>
            </a:r>
          </a:p>
          <a:p>
            <a:r>
              <a:rPr lang="nl-NL" dirty="0"/>
              <a:t>4 overig / ongekend</a:t>
            </a:r>
          </a:p>
          <a:p>
            <a:endParaRPr lang="nl-NL" dirty="0"/>
          </a:p>
          <a:p>
            <a:r>
              <a:rPr lang="nl-NL" dirty="0"/>
              <a:t>Geen metingen voor persoonlijke verzorging (aannames gebruikt)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3C88A5-834D-37ED-FD47-87A0EF4C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79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D21BC-31EC-4B19-8058-D4FE44AA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Onderzoeksverantwoording</a:t>
            </a:r>
            <a:r>
              <a:rPr lang="nl-NL" dirty="0"/>
              <a:t> ambulante producten (2/2)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5E6415-6572-8AE8-BB70-08A0B28AF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Ggz producten zijn berekend met de data van de ggz-aanbieders</a:t>
            </a:r>
          </a:p>
          <a:p>
            <a:r>
              <a:rPr lang="nl-NL" dirty="0"/>
              <a:t>De overige producten zijn berekend met de data van de overige aanbieders</a:t>
            </a:r>
          </a:p>
          <a:p>
            <a:endParaRPr lang="nl-NL" dirty="0"/>
          </a:p>
          <a:p>
            <a:r>
              <a:rPr lang="nl-NL" dirty="0"/>
              <a:t>Extreme waarden zijn ter verduidelijking teruggekoppeld aan aanleverende instellingen. </a:t>
            </a:r>
          </a:p>
          <a:p>
            <a:r>
              <a:rPr lang="nl-NL" dirty="0"/>
              <a:t>Als de extreme waarde niet goed is verklaard, is deze uit de dataset geschrapt.</a:t>
            </a:r>
          </a:p>
          <a:p>
            <a:r>
              <a:rPr lang="nl-NL" dirty="0"/>
              <a:t>Voorbeelden: </a:t>
            </a:r>
          </a:p>
          <a:p>
            <a:pPr lvl="1"/>
            <a:r>
              <a:rPr lang="nl-NL" dirty="0"/>
              <a:t>omvang overhead &lt; 15.000</a:t>
            </a:r>
          </a:p>
          <a:p>
            <a:pPr lvl="1"/>
            <a:r>
              <a:rPr lang="nl-NL" dirty="0"/>
              <a:t>declarabele uren &gt; 1.400</a:t>
            </a:r>
          </a:p>
          <a:p>
            <a:pPr lvl="1"/>
            <a:r>
              <a:rPr lang="nl-NL" dirty="0"/>
              <a:t>mbo ingeschaald op schaal 10/11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961633-F3A0-522C-7AC9-F4A28127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117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AB0D1-1DF6-29C2-2D33-E2FEBBF7C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Onderzoeksverantwoording</a:t>
            </a:r>
            <a:r>
              <a:rPr lang="nl-NL" dirty="0"/>
              <a:t>: prijspeil van deze rapportage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459272-45ED-618F-FEC6-FFA2969FD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Prijspeil in de uitvraag 2022 (materieel) en </a:t>
            </a:r>
            <a:r>
              <a:rPr lang="nl-NL" dirty="0">
                <a:solidFill>
                  <a:srgbClr val="FF0000"/>
                </a:solidFill>
              </a:rPr>
              <a:t>maart</a:t>
            </a:r>
            <a:r>
              <a:rPr lang="nl-NL" dirty="0"/>
              <a:t> 2023 (loonkosten)</a:t>
            </a:r>
          </a:p>
          <a:p>
            <a:r>
              <a:rPr lang="nl-NL" dirty="0"/>
              <a:t>Indexatie loonkosten naar 2023: ggz 7,10% en gehandicaptenzorg 3,25%</a:t>
            </a:r>
          </a:p>
          <a:p>
            <a:r>
              <a:rPr lang="nl-NL" dirty="0"/>
              <a:t>Indexatie loonkosten naar 2024: jeugdzorg en gehandicaptenzorg 7,46% (effectieve extra stijging van ggz naar 2024). Ggz 2,34% (2% +1/12 x 4%)</a:t>
            </a:r>
          </a:p>
          <a:p>
            <a:r>
              <a:rPr lang="nl-NL" dirty="0"/>
              <a:t>Indexatie materieel naar 2023: 10% naar 2024: 4,94%</a:t>
            </a:r>
          </a:p>
          <a:p>
            <a:endParaRPr lang="nl-NL" dirty="0"/>
          </a:p>
          <a:p>
            <a:r>
              <a:rPr lang="nl-NL" dirty="0">
                <a:sym typeface="Wingdings" panose="05000000000000000000" pitchFamily="2" charset="2"/>
              </a:rPr>
              <a:t> alle bedragen in deze presentatie zijn op prijspeil 2024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AD08BA8-5B31-A8BA-6FD5-EE2A9B0B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06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B0E68-44E4-5CCE-5006-212415F79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Concepttarieven o.b.v. </a:t>
            </a:r>
            <a:r>
              <a:rPr lang="nl-NL" i="1" dirty="0"/>
              <a:t>gemiddelden</a:t>
            </a:r>
            <a:r>
              <a:rPr lang="nl-NL" dirty="0"/>
              <a:t> tarievenonderzoek (prijspeil 2024)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90F189-E5B9-1DE0-65F0-E4070846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9E33570-5B66-C21F-9578-FAB341B5A52F}"/>
              </a:ext>
            </a:extLst>
          </p:cNvPr>
          <p:cNvSpPr/>
          <p:nvPr/>
        </p:nvSpPr>
        <p:spPr>
          <a:xfrm>
            <a:off x="6228184" y="1492211"/>
            <a:ext cx="914400" cy="288032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CFCD115-F944-E417-DBD1-AF3E36744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43" y="1055298"/>
            <a:ext cx="7435425" cy="332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132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jleveld advies" id="{EC8085C9-FB70-4ECD-929B-4556525D6B15}" vid="{AAA26CD5-2957-44B3-9F77-C4E4D52D10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bijleveld advies</Template>
  <TotalTime>0</TotalTime>
  <Words>714</Words>
  <Application>Microsoft Office PowerPoint</Application>
  <PresentationFormat>Diavoorstelling (4:3)</PresentationFormat>
  <Paragraphs>158</Paragraphs>
  <Slides>19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Tw Cen MT Condensed</vt:lpstr>
      <vt:lpstr>Wingdings</vt:lpstr>
      <vt:lpstr>blank</vt:lpstr>
      <vt:lpstr>1e bijeenkomst Herijken tarieven werkgroep Ambulant Individueel</vt:lpstr>
      <vt:lpstr>Dislaimer I</vt:lpstr>
      <vt:lpstr>Disclaimer II: gewenste tarieven en normeringen</vt:lpstr>
      <vt:lpstr>Inhoud</vt:lpstr>
      <vt:lpstr>Doel</vt:lpstr>
      <vt:lpstr>Onderzoeksverantwoording ambulante producten (1/2)</vt:lpstr>
      <vt:lpstr>Onderzoeksverantwoording ambulante producten (2/2)</vt:lpstr>
      <vt:lpstr>Onderzoeksverantwoording: prijspeil van deze rapportage</vt:lpstr>
      <vt:lpstr>Concepttarieven o.b.v. gemiddelden tarievenonderzoek (prijspeil 2024)</vt:lpstr>
      <vt:lpstr>Tariefsopbouw</vt:lpstr>
      <vt:lpstr>Inschaling en salarismix per product: ggz</vt:lpstr>
      <vt:lpstr>Inschaling en salarismix per product: overig</vt:lpstr>
      <vt:lpstr>Tariefsopbouw en normeringen: algemene normeringen</vt:lpstr>
      <vt:lpstr>Tariefsopbouw en normeringen: normeringen per product</vt:lpstr>
      <vt:lpstr>Voorbeeldberekening: 45A53 ambulant specialistisch inspanningsgericht</vt:lpstr>
      <vt:lpstr>Voorbeeldberekening: 45A53 ambulant specialistisch inspanningsgericht</vt:lpstr>
      <vt:lpstr>Hoe nu verder?</vt:lpstr>
      <vt:lpstr>Vragen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1e bijeenkomst Herijken tarieven wg Ambulant Individueel</dc:title>
  <dc:creator>Sybe Bijleveld</dc:creator>
  <cp:lastModifiedBy>Binsbergen-van Tuil, Rianka van</cp:lastModifiedBy>
  <cp:revision>7</cp:revision>
  <dcterms:created xsi:type="dcterms:W3CDTF">2023-06-12T14:02:01Z</dcterms:created>
  <dcterms:modified xsi:type="dcterms:W3CDTF">2023-09-27T11:08:20Z</dcterms:modified>
</cp:coreProperties>
</file>