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4" r:id="rId2"/>
    <p:sldId id="278" r:id="rId3"/>
    <p:sldId id="266" r:id="rId4"/>
    <p:sldId id="265" r:id="rId5"/>
    <p:sldId id="271" r:id="rId6"/>
    <p:sldId id="267" r:id="rId7"/>
    <p:sldId id="268" r:id="rId8"/>
    <p:sldId id="270" r:id="rId9"/>
    <p:sldId id="280" r:id="rId10"/>
    <p:sldId id="279" r:id="rId11"/>
    <p:sldId id="272" r:id="rId12"/>
    <p:sldId id="274" r:id="rId13"/>
    <p:sldId id="273" r:id="rId14"/>
    <p:sldId id="275" r:id="rId15"/>
    <p:sldId id="276" r:id="rId16"/>
    <p:sldId id="277" r:id="rId17"/>
    <p:sldId id="263" r:id="rId1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C832"/>
    <a:srgbClr val="0A0A64"/>
    <a:srgbClr val="64BC6C"/>
    <a:srgbClr val="110B7F"/>
    <a:srgbClr val="0901A1"/>
    <a:srgbClr val="FAC800"/>
    <a:srgbClr val="34E434"/>
    <a:srgbClr val="50C850"/>
    <a:srgbClr val="74E137"/>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p:cViewPr varScale="1">
        <p:scale>
          <a:sx n="130" d="100"/>
          <a:sy n="130" d="100"/>
        </p:scale>
        <p:origin x="1110"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6BCB4D-9660-4766-B4DC-1E3102CA64CA}" type="datetimeFigureOut">
              <a:rPr lang="nl-NL" smtClean="0"/>
              <a:pPr/>
              <a:t>27-9-2023</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9B9461-B132-4F9B-82EB-641BF3313111}"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319B9461-B132-4F9B-82EB-641BF3313111}" type="slidenum">
              <a:rPr lang="nl-NL" smtClean="0"/>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319B9461-B132-4F9B-82EB-641BF3313111}" type="slidenum">
              <a:rPr lang="nl-NL" smtClean="0"/>
              <a:pPr/>
              <a:t>3</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319B9461-B132-4F9B-82EB-641BF3313111}" type="slidenum">
              <a:rPr lang="nl-NL" smtClean="0"/>
              <a:pPr/>
              <a:t>4</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319B9461-B132-4F9B-82EB-641BF3313111}" type="slidenum">
              <a:rPr lang="nl-NL" smtClean="0"/>
              <a:pPr/>
              <a:t>17</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mailto:sybe@bijleveldadvies.nl"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71530" y="2844805"/>
            <a:ext cx="7772400" cy="798509"/>
          </a:xfrm>
        </p:spPr>
        <p:txBody>
          <a:bodyPr>
            <a:normAutofit/>
          </a:bodyPr>
          <a:lstStyle>
            <a:lvl1pPr algn="l">
              <a:defRPr sz="2400" b="1">
                <a:solidFill>
                  <a:srgbClr val="002060"/>
                </a:solidFill>
                <a:latin typeface="Arial" pitchFamily="34" charset="0"/>
                <a:cs typeface="Arial" pitchFamily="34" charset="0"/>
              </a:defRPr>
            </a:lvl1pPr>
          </a:lstStyle>
          <a:p>
            <a:r>
              <a:rPr lang="nl-NL" noProof="0"/>
              <a:t>Klik om stijl te bewerken</a:t>
            </a:r>
            <a:endParaRPr lang="nl-NL" noProof="0" dirty="0"/>
          </a:p>
        </p:txBody>
      </p:sp>
      <p:sp>
        <p:nvSpPr>
          <p:cNvPr id="3" name="Subtitle 2"/>
          <p:cNvSpPr>
            <a:spLocks noGrp="1"/>
          </p:cNvSpPr>
          <p:nvPr>
            <p:ph type="subTitle" idx="1"/>
          </p:nvPr>
        </p:nvSpPr>
        <p:spPr>
          <a:xfrm>
            <a:off x="671530" y="3857628"/>
            <a:ext cx="6400800" cy="542932"/>
          </a:xfrm>
        </p:spPr>
        <p:txBody>
          <a:bodyPr>
            <a:normAutofit/>
          </a:bodyPr>
          <a:lstStyle>
            <a:lvl1pPr marL="0" indent="0" algn="l">
              <a:buNone/>
              <a:defRPr sz="2000" b="1">
                <a:solidFill>
                  <a:srgbClr val="00206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0"/>
              <a:t>Klikken om de ondertitelstijl van het model te bewerken</a:t>
            </a:r>
            <a:endParaRPr lang="nl-NL" noProof="0" dirty="0"/>
          </a:p>
        </p:txBody>
      </p:sp>
      <p:sp>
        <p:nvSpPr>
          <p:cNvPr id="8" name="TextBox 7"/>
          <p:cNvSpPr txBox="1"/>
          <p:nvPr userDrawn="1"/>
        </p:nvSpPr>
        <p:spPr>
          <a:xfrm>
            <a:off x="5832155" y="71414"/>
            <a:ext cx="3240439" cy="769441"/>
          </a:xfrm>
          <a:prstGeom prst="rect">
            <a:avLst/>
          </a:prstGeom>
          <a:noFill/>
        </p:spPr>
        <p:txBody>
          <a:bodyPr wrap="none" rtlCol="0">
            <a:sp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sz="3200" b="1" noProof="0" dirty="0">
                <a:solidFill>
                  <a:srgbClr val="32C832"/>
                </a:solidFill>
                <a:latin typeface="Tw Cen MT Condensed" pitchFamily="34" charset="0"/>
                <a:cs typeface="Tunga" pitchFamily="2"/>
              </a:rPr>
              <a:t>Sybe</a:t>
            </a:r>
            <a:r>
              <a:rPr lang="nl-NL" sz="4400" b="1" noProof="0" dirty="0">
                <a:solidFill>
                  <a:schemeClr val="accent1">
                    <a:lumMod val="75000"/>
                  </a:schemeClr>
                </a:solidFill>
                <a:latin typeface="Tw Cen MT Condensed" pitchFamily="34" charset="0"/>
                <a:cs typeface="Tunga" pitchFamily="2"/>
              </a:rPr>
              <a:t> </a:t>
            </a:r>
            <a:r>
              <a:rPr lang="nl-NL" sz="3200" b="1" noProof="0" dirty="0">
                <a:solidFill>
                  <a:srgbClr val="0A0A64"/>
                </a:solidFill>
                <a:latin typeface="Tw Cen MT Condensed" pitchFamily="34" charset="0"/>
                <a:cs typeface="Tunga" pitchFamily="2"/>
              </a:rPr>
              <a:t>Bijleveld Advies</a:t>
            </a:r>
          </a:p>
        </p:txBody>
      </p:sp>
      <p:sp>
        <p:nvSpPr>
          <p:cNvPr id="12" name="Text Placeholder 11"/>
          <p:cNvSpPr>
            <a:spLocks noGrp="1"/>
          </p:cNvSpPr>
          <p:nvPr>
            <p:ph type="body" sz="quarter" idx="13" hasCustomPrompt="1"/>
          </p:nvPr>
        </p:nvSpPr>
        <p:spPr>
          <a:xfrm>
            <a:off x="671530" y="5929316"/>
            <a:ext cx="3286122" cy="285766"/>
          </a:xfrm>
        </p:spPr>
        <p:txBody>
          <a:bodyPr>
            <a:noAutofit/>
          </a:bodyPr>
          <a:lstStyle>
            <a:lvl1pPr>
              <a:buNone/>
              <a:defRPr sz="1400">
                <a:solidFill>
                  <a:srgbClr val="002060"/>
                </a:solidFill>
              </a:defRPr>
            </a:lvl1pPr>
            <a:lvl2pPr>
              <a:defRPr sz="1100"/>
            </a:lvl2pPr>
            <a:lvl3pPr>
              <a:defRPr sz="1050"/>
            </a:lvl3pPr>
            <a:lvl4pPr>
              <a:defRPr sz="1000"/>
            </a:lvl4pPr>
            <a:lvl5pPr>
              <a:defRPr sz="1000"/>
            </a:lvl5pPr>
          </a:lstStyle>
          <a:p>
            <a:pPr lvl="0"/>
            <a:r>
              <a:rPr lang="nl-NL" noProof="0"/>
              <a:t>Plaats, datum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357190"/>
          </a:xfrm>
        </p:spPr>
        <p:txBody>
          <a:bodyPr lIns="0" tIns="0" bIns="0" anchor="ctr" anchorCtr="0">
            <a:noAutofit/>
          </a:bodyPr>
          <a:lstStyle>
            <a:lvl1pPr algn="l">
              <a:defRPr sz="1800" b="1">
                <a:solidFill>
                  <a:srgbClr val="002060"/>
                </a:solidFill>
                <a:latin typeface="Arial" pitchFamily="34" charset="0"/>
                <a:cs typeface="Arial" pitchFamily="34" charset="0"/>
              </a:defRPr>
            </a:lvl1pPr>
          </a:lstStyle>
          <a:p>
            <a:r>
              <a:rPr lang="nl-NL" noProof="0"/>
              <a:t>Klik om stijl te bewerken</a:t>
            </a:r>
            <a:endParaRPr lang="nl-NL" noProof="0" dirty="0"/>
          </a:p>
        </p:txBody>
      </p:sp>
      <p:sp>
        <p:nvSpPr>
          <p:cNvPr id="3" name="Content Placeholder 2"/>
          <p:cNvSpPr>
            <a:spLocks noGrp="1"/>
          </p:cNvSpPr>
          <p:nvPr>
            <p:ph idx="1"/>
          </p:nvPr>
        </p:nvSpPr>
        <p:spPr>
          <a:xfrm>
            <a:off x="457200" y="1071546"/>
            <a:ext cx="8229600" cy="5072098"/>
          </a:xfrm>
        </p:spPr>
        <p:txBody>
          <a:bodyPr lIns="0" tIns="0" rIns="0" bIns="0">
            <a:noAutofit/>
          </a:bodyPr>
          <a:lstStyle>
            <a:lvl1pPr algn="l">
              <a:buFont typeface="Wingdings" pitchFamily="2" charset="2"/>
              <a:buChar char="§"/>
              <a:defRPr sz="1400">
                <a:solidFill>
                  <a:srgbClr val="002060"/>
                </a:solidFill>
                <a:latin typeface="Arial" pitchFamily="34" charset="0"/>
                <a:cs typeface="Arial" pitchFamily="34" charset="0"/>
              </a:defRPr>
            </a:lvl1pPr>
            <a:lvl2pPr algn="l">
              <a:defRPr sz="1200">
                <a:solidFill>
                  <a:srgbClr val="002060"/>
                </a:solidFill>
                <a:latin typeface="Arial" pitchFamily="34" charset="0"/>
                <a:cs typeface="Arial" pitchFamily="34" charset="0"/>
              </a:defRPr>
            </a:lvl2pPr>
            <a:lvl3pPr algn="l">
              <a:defRPr sz="1100">
                <a:solidFill>
                  <a:srgbClr val="002060"/>
                </a:solidFill>
                <a:latin typeface="Arial" pitchFamily="34" charset="0"/>
                <a:cs typeface="Arial" pitchFamily="34" charset="0"/>
              </a:defRPr>
            </a:lvl3pPr>
            <a:lvl4pPr algn="l">
              <a:defRPr sz="1050">
                <a:solidFill>
                  <a:srgbClr val="002060"/>
                </a:solidFill>
                <a:latin typeface="Arial" pitchFamily="34" charset="0"/>
                <a:cs typeface="Arial" pitchFamily="34" charset="0"/>
              </a:defRPr>
            </a:lvl4pPr>
            <a:lvl5pPr algn="l">
              <a:defRPr sz="1050">
                <a:solidFill>
                  <a:srgbClr val="002060"/>
                </a:solidFill>
                <a:latin typeface="Arial" pitchFamily="34" charset="0"/>
                <a:cs typeface="Arial" pitchFamily="34" charset="0"/>
              </a:defRPr>
            </a:lvl5p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nl-NL" noProof="0" dirty="0"/>
          </a:p>
        </p:txBody>
      </p:sp>
      <p:sp>
        <p:nvSpPr>
          <p:cNvPr id="7" name="TextBox 7"/>
          <p:cNvSpPr txBox="1">
            <a:spLocks/>
          </p:cNvSpPr>
          <p:nvPr userDrawn="1"/>
        </p:nvSpPr>
        <p:spPr>
          <a:xfrm>
            <a:off x="7000892" y="6286543"/>
            <a:ext cx="1727908" cy="500043"/>
          </a:xfrm>
          <a:prstGeom prst="rect">
            <a:avLst/>
          </a:prstGeom>
          <a:noFill/>
        </p:spPr>
        <p:txBody>
          <a:bodyPr wrap="square" lIns="0" tIns="0" rIns="0" bIns="0" rtlCol="0" anchor="t" anchorCtr="0">
            <a:no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sz="1800" b="1" kern="1200" noProof="0" dirty="0">
                <a:solidFill>
                  <a:srgbClr val="32C832"/>
                </a:solidFill>
                <a:latin typeface="Tw Cen MT Condensed" pitchFamily="34" charset="0"/>
                <a:ea typeface="+mn-ea"/>
                <a:cs typeface="Tunga" pitchFamily="2"/>
              </a:rPr>
              <a:t>Sybe</a:t>
            </a:r>
            <a:r>
              <a:rPr lang="nl-NL" sz="2800" b="1" noProof="0" dirty="0">
                <a:solidFill>
                  <a:schemeClr val="tx2">
                    <a:lumMod val="75000"/>
                  </a:schemeClr>
                </a:solidFill>
                <a:latin typeface="Tw Cen MT Condensed" pitchFamily="34" charset="0"/>
                <a:cs typeface="Tunga" pitchFamily="2"/>
              </a:rPr>
              <a:t> </a:t>
            </a:r>
            <a:r>
              <a:rPr lang="nl-NL" sz="1800" b="1" noProof="0" dirty="0">
                <a:solidFill>
                  <a:schemeClr val="tx2">
                    <a:lumMod val="75000"/>
                  </a:schemeClr>
                </a:solidFill>
                <a:latin typeface="Tw Cen MT Condensed" pitchFamily="34" charset="0"/>
                <a:cs typeface="Tunga" pitchFamily="2"/>
              </a:rPr>
              <a:t>Bijleveld Advies</a:t>
            </a:r>
          </a:p>
        </p:txBody>
      </p:sp>
      <p:cxnSp>
        <p:nvCxnSpPr>
          <p:cNvPr id="9" name="Straight Connector 8"/>
          <p:cNvCxnSpPr/>
          <p:nvPr userDrawn="1"/>
        </p:nvCxnSpPr>
        <p:spPr>
          <a:xfrm>
            <a:off x="468000" y="785794"/>
            <a:ext cx="8229600" cy="0"/>
          </a:xfrm>
          <a:prstGeom prst="line">
            <a:avLst/>
          </a:prstGeom>
          <a:ln w="28575">
            <a:solidFill>
              <a:srgbClr val="32C83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12"/>
          </p:nvPr>
        </p:nvSpPr>
        <p:spPr>
          <a:xfrm>
            <a:off x="3505200" y="6354002"/>
            <a:ext cx="2133600" cy="365125"/>
          </a:xfrm>
        </p:spPr>
        <p:txBody>
          <a:bodyPr/>
          <a:lstStyle>
            <a:lvl1pPr algn="ctr">
              <a:defRPr>
                <a:solidFill>
                  <a:srgbClr val="002060"/>
                </a:solidFill>
                <a:latin typeface="Arial" pitchFamily="34" charset="0"/>
                <a:cs typeface="Arial" pitchFamily="34" charset="0"/>
              </a:defRPr>
            </a:lvl1pPr>
          </a:lstStyle>
          <a:p>
            <a:fld id="{408026DC-E504-46CD-AF77-781991F71024}" type="slidenum">
              <a:rPr lang="nl-NL" smtClean="0"/>
              <a:pPr/>
              <a:t>‹nr.›</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6" name="TextBox 5"/>
          <p:cNvSpPr txBox="1"/>
          <p:nvPr userDrawn="1"/>
        </p:nvSpPr>
        <p:spPr>
          <a:xfrm>
            <a:off x="1907489" y="2643182"/>
            <a:ext cx="5329023" cy="1200329"/>
          </a:xfrm>
          <a:prstGeom prst="rect">
            <a:avLst/>
          </a:prstGeom>
          <a:noFill/>
        </p:spPr>
        <p:txBody>
          <a:bodyPr wrap="none" rtlCol="0">
            <a:spAutoFit/>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sz="5400" b="1" noProof="0" dirty="0">
                <a:solidFill>
                  <a:srgbClr val="32C832"/>
                </a:solidFill>
                <a:latin typeface="Tw Cen MT Condensed" pitchFamily="34" charset="0"/>
                <a:cs typeface="Tunga" pitchFamily="2"/>
              </a:rPr>
              <a:t>Sybe</a:t>
            </a:r>
            <a:r>
              <a:rPr lang="nl-NL" sz="7200" b="1" noProof="0" dirty="0">
                <a:solidFill>
                  <a:schemeClr val="accent1">
                    <a:lumMod val="75000"/>
                  </a:schemeClr>
                </a:solidFill>
                <a:latin typeface="Tw Cen MT Condensed" pitchFamily="34" charset="0"/>
                <a:cs typeface="Tunga" pitchFamily="2"/>
              </a:rPr>
              <a:t> </a:t>
            </a:r>
            <a:r>
              <a:rPr lang="nl-NL" sz="5400" b="1" noProof="0" dirty="0">
                <a:solidFill>
                  <a:srgbClr val="0A0A64"/>
                </a:solidFill>
                <a:latin typeface="Tw Cen MT Condensed" pitchFamily="34" charset="0"/>
                <a:cs typeface="Tunga" pitchFamily="2"/>
              </a:rPr>
              <a:t>Bijleveld Advies</a:t>
            </a:r>
          </a:p>
        </p:txBody>
      </p:sp>
      <p:sp>
        <p:nvSpPr>
          <p:cNvPr id="7" name="TextBox 6"/>
          <p:cNvSpPr txBox="1"/>
          <p:nvPr userDrawn="1"/>
        </p:nvSpPr>
        <p:spPr>
          <a:xfrm>
            <a:off x="3662136" y="5572140"/>
            <a:ext cx="1819729" cy="830997"/>
          </a:xfrm>
          <a:prstGeom prst="rect">
            <a:avLst/>
          </a:prstGeom>
          <a:noFill/>
        </p:spPr>
        <p:txBody>
          <a:bodyPr wrap="none" rtlCol="0">
            <a:spAutoFit/>
          </a:bodyPr>
          <a:lstStyle/>
          <a:p>
            <a:pPr algn="ctr"/>
            <a:r>
              <a:rPr lang="nl-NL" sz="1200" b="1" noProof="0" dirty="0">
                <a:solidFill>
                  <a:srgbClr val="002060"/>
                </a:solidFill>
                <a:latin typeface="Arial" pitchFamily="34" charset="0"/>
                <a:cs typeface="Arial" pitchFamily="34" charset="0"/>
              </a:rPr>
              <a:t>Contact</a:t>
            </a:r>
          </a:p>
          <a:p>
            <a:pPr algn="ctr"/>
            <a:r>
              <a:rPr lang="nl-NL" sz="1200" noProof="0" dirty="0">
                <a:solidFill>
                  <a:srgbClr val="002060"/>
                </a:solidFill>
                <a:latin typeface="Arial" pitchFamily="34" charset="0"/>
                <a:cs typeface="Arial" pitchFamily="34" charset="0"/>
              </a:rPr>
              <a:t>Sybe Bijleveld</a:t>
            </a:r>
          </a:p>
          <a:p>
            <a:pPr algn="ctr"/>
            <a:r>
              <a:rPr lang="nl-NL" sz="1200" noProof="0" dirty="0">
                <a:solidFill>
                  <a:srgbClr val="002060"/>
                </a:solidFill>
                <a:latin typeface="Arial" pitchFamily="34" charset="0"/>
                <a:cs typeface="Arial" pitchFamily="34" charset="0"/>
              </a:rPr>
              <a:t>06 11003999</a:t>
            </a:r>
          </a:p>
          <a:p>
            <a:pPr algn="ctr"/>
            <a:r>
              <a:rPr lang="nl-NL" sz="1200" kern="1200" noProof="0" dirty="0">
                <a:solidFill>
                  <a:srgbClr val="002060"/>
                </a:solidFill>
                <a:latin typeface="Arial" pitchFamily="34" charset="0"/>
                <a:ea typeface="+mn-ea"/>
                <a:cs typeface="Arial" pitchFamily="34" charset="0"/>
                <a:hlinkClick r:id="rId2"/>
              </a:rPr>
              <a:t>sybe@bijleveldadvies.nl</a:t>
            </a:r>
            <a:endParaRPr lang="nl-NL" sz="1200" kern="1200" noProof="0" dirty="0">
              <a:solidFill>
                <a:srgbClr val="002060"/>
              </a:solidFill>
              <a:latin typeface="Arial" pitchFamily="34" charset="0"/>
              <a:ea typeface="+mn-ea"/>
              <a:cs typeface="Arial"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noProof="0"/>
              <a:t>Klik om stijl te bewerken</a:t>
            </a:r>
            <a:endParaRPr lang="nl-NL" noProof="0"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nl-NL" noProof="0"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02060"/>
                </a:solidFill>
                <a:latin typeface="Arial" pitchFamily="34" charset="0"/>
                <a:cs typeface="Arial" pitchFamily="34" charset="0"/>
              </a:defRPr>
            </a:lvl1pPr>
          </a:lstStyle>
          <a:p>
            <a:endParaRPr lang="nl-NL"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2060"/>
                </a:solidFill>
                <a:latin typeface="Arial" pitchFamily="34" charset="0"/>
                <a:cs typeface="Arial" pitchFamily="34" charset="0"/>
              </a:defRPr>
            </a:lvl1pPr>
          </a:lstStyle>
          <a:p>
            <a:fld id="{CD83BFE9-47CF-4505-B6C8-93752E18C8A1}" type="slidenum">
              <a:rPr lang="nl-NL" smtClean="0"/>
              <a:pPr/>
              <a:t>‹nr.›</a:t>
            </a:fld>
            <a:endParaRPr lang="nl-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defTabSz="914400" rtl="0" eaLnBrk="1" latinLnBrk="0" hangingPunct="1">
        <a:spcBef>
          <a:spcPct val="0"/>
        </a:spcBef>
        <a:buNone/>
        <a:defRPr sz="4400" kern="1200">
          <a:solidFill>
            <a:srgbClr val="00206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rgbClr val="002060"/>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rgbClr val="002060"/>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rgbClr val="002060"/>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rgbClr val="00206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a:t>1e bijeenkomst herijken tarieven </a:t>
            </a:r>
            <a:r>
              <a:rPr lang="nl-NL" dirty="0" err="1"/>
              <a:t>wg</a:t>
            </a:r>
            <a:r>
              <a:rPr lang="nl-NL" dirty="0"/>
              <a:t> Verblijf</a:t>
            </a:r>
          </a:p>
        </p:txBody>
      </p:sp>
      <p:sp>
        <p:nvSpPr>
          <p:cNvPr id="3" name="Subtitle 2"/>
          <p:cNvSpPr>
            <a:spLocks noGrp="1"/>
          </p:cNvSpPr>
          <p:nvPr>
            <p:ph type="subTitle" idx="1"/>
          </p:nvPr>
        </p:nvSpPr>
        <p:spPr/>
        <p:txBody>
          <a:bodyPr/>
          <a:lstStyle/>
          <a:p>
            <a:r>
              <a:rPr lang="nl-NL" dirty="0"/>
              <a:t>Tussenresultaten tarievenonderzoek</a:t>
            </a:r>
          </a:p>
        </p:txBody>
      </p:sp>
      <p:sp>
        <p:nvSpPr>
          <p:cNvPr id="4" name="Text Placeholder 3"/>
          <p:cNvSpPr>
            <a:spLocks noGrp="1"/>
          </p:cNvSpPr>
          <p:nvPr>
            <p:ph type="body" sz="quarter" idx="13"/>
          </p:nvPr>
        </p:nvSpPr>
        <p:spPr/>
        <p:txBody>
          <a:bodyPr/>
          <a:lstStyle/>
          <a:p>
            <a:r>
              <a:rPr lang="nl-NL" dirty="0"/>
              <a:t>Ede, 15 juni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CF2AE1-B9F2-9E64-3736-9DD72BAB6AC9}"/>
              </a:ext>
            </a:extLst>
          </p:cNvPr>
          <p:cNvSpPr>
            <a:spLocks noGrp="1"/>
          </p:cNvSpPr>
          <p:nvPr>
            <p:ph type="title"/>
          </p:nvPr>
        </p:nvSpPr>
        <p:spPr/>
        <p:txBody>
          <a:bodyPr/>
          <a:lstStyle/>
          <a:p>
            <a:r>
              <a:rPr lang="nl-NL" dirty="0"/>
              <a:t>Matching producen en verblijfssoorten</a:t>
            </a:r>
          </a:p>
        </p:txBody>
      </p:sp>
      <p:sp>
        <p:nvSpPr>
          <p:cNvPr id="4" name="Tijdelijke aanduiding voor dianummer 3">
            <a:extLst>
              <a:ext uri="{FF2B5EF4-FFF2-40B4-BE49-F238E27FC236}">
                <a16:creationId xmlns:a16="http://schemas.microsoft.com/office/drawing/2014/main" id="{AACF4C66-BFEB-3CFB-6A50-A9D8830E4904}"/>
              </a:ext>
            </a:extLst>
          </p:cNvPr>
          <p:cNvSpPr>
            <a:spLocks noGrp="1"/>
          </p:cNvSpPr>
          <p:nvPr>
            <p:ph type="sldNum" sz="quarter" idx="12"/>
          </p:nvPr>
        </p:nvSpPr>
        <p:spPr/>
        <p:txBody>
          <a:bodyPr/>
          <a:lstStyle/>
          <a:p>
            <a:fld id="{408026DC-E504-46CD-AF77-781991F71024}" type="slidenum">
              <a:rPr lang="nl-NL" smtClean="0"/>
              <a:pPr/>
              <a:t>10</a:t>
            </a:fld>
            <a:endParaRPr lang="nl-NL" dirty="0"/>
          </a:p>
        </p:txBody>
      </p:sp>
      <p:pic>
        <p:nvPicPr>
          <p:cNvPr id="6" name="Afbeelding 5">
            <a:extLst>
              <a:ext uri="{FF2B5EF4-FFF2-40B4-BE49-F238E27FC236}">
                <a16:creationId xmlns:a16="http://schemas.microsoft.com/office/drawing/2014/main" id="{ACEA0493-6ED6-B177-012E-3E3D81ECF1D7}"/>
              </a:ext>
            </a:extLst>
          </p:cNvPr>
          <p:cNvPicPr>
            <a:picLocks noChangeAspect="1"/>
          </p:cNvPicPr>
          <p:nvPr/>
        </p:nvPicPr>
        <p:blipFill>
          <a:blip r:embed="rId2"/>
          <a:stretch>
            <a:fillRect/>
          </a:stretch>
        </p:blipFill>
        <p:spPr>
          <a:xfrm>
            <a:off x="539552" y="980727"/>
            <a:ext cx="3096344" cy="3725289"/>
          </a:xfrm>
          <a:prstGeom prst="rect">
            <a:avLst/>
          </a:prstGeom>
        </p:spPr>
      </p:pic>
    </p:spTree>
    <p:extLst>
      <p:ext uri="{BB962C8B-B14F-4D97-AF65-F5344CB8AC3E}">
        <p14:creationId xmlns:p14="http://schemas.microsoft.com/office/powerpoint/2010/main" val="4028661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E1B141-1603-48B7-137A-E909B0B665F8}"/>
              </a:ext>
            </a:extLst>
          </p:cNvPr>
          <p:cNvSpPr>
            <a:spLocks noGrp="1"/>
          </p:cNvSpPr>
          <p:nvPr>
            <p:ph type="title"/>
          </p:nvPr>
        </p:nvSpPr>
        <p:spPr/>
        <p:txBody>
          <a:bodyPr/>
          <a:lstStyle/>
          <a:p>
            <a:r>
              <a:rPr lang="nl-NL" dirty="0"/>
              <a:t>Algemene normen voor alle verblijfsgroepen</a:t>
            </a:r>
          </a:p>
        </p:txBody>
      </p:sp>
      <p:sp>
        <p:nvSpPr>
          <p:cNvPr id="4" name="Tijdelijke aanduiding voor dianummer 3">
            <a:extLst>
              <a:ext uri="{FF2B5EF4-FFF2-40B4-BE49-F238E27FC236}">
                <a16:creationId xmlns:a16="http://schemas.microsoft.com/office/drawing/2014/main" id="{7AD70481-62A7-0F1A-1C9F-88C9E07774E0}"/>
              </a:ext>
            </a:extLst>
          </p:cNvPr>
          <p:cNvSpPr>
            <a:spLocks noGrp="1"/>
          </p:cNvSpPr>
          <p:nvPr>
            <p:ph type="sldNum" sz="quarter" idx="12"/>
          </p:nvPr>
        </p:nvSpPr>
        <p:spPr/>
        <p:txBody>
          <a:bodyPr/>
          <a:lstStyle/>
          <a:p>
            <a:fld id="{408026DC-E504-46CD-AF77-781991F71024}" type="slidenum">
              <a:rPr lang="nl-NL" smtClean="0"/>
              <a:pPr/>
              <a:t>11</a:t>
            </a:fld>
            <a:endParaRPr lang="nl-NL" dirty="0"/>
          </a:p>
        </p:txBody>
      </p:sp>
      <p:pic>
        <p:nvPicPr>
          <p:cNvPr id="7" name="Afbeelding 6">
            <a:extLst>
              <a:ext uri="{FF2B5EF4-FFF2-40B4-BE49-F238E27FC236}">
                <a16:creationId xmlns:a16="http://schemas.microsoft.com/office/drawing/2014/main" id="{A59ECF21-81BE-80AC-DB73-1442519EB61D}"/>
              </a:ext>
            </a:extLst>
          </p:cNvPr>
          <p:cNvPicPr>
            <a:picLocks noChangeAspect="1"/>
          </p:cNvPicPr>
          <p:nvPr/>
        </p:nvPicPr>
        <p:blipFill>
          <a:blip r:embed="rId2"/>
          <a:stretch>
            <a:fillRect/>
          </a:stretch>
        </p:blipFill>
        <p:spPr>
          <a:xfrm>
            <a:off x="457200" y="980728"/>
            <a:ext cx="4186808" cy="3924000"/>
          </a:xfrm>
          <a:prstGeom prst="rect">
            <a:avLst/>
          </a:prstGeom>
        </p:spPr>
      </p:pic>
      <p:cxnSp>
        <p:nvCxnSpPr>
          <p:cNvPr id="9" name="Rechte verbindingslijn met pijl 8">
            <a:extLst>
              <a:ext uri="{FF2B5EF4-FFF2-40B4-BE49-F238E27FC236}">
                <a16:creationId xmlns:a16="http://schemas.microsoft.com/office/drawing/2014/main" id="{47D24C4A-D246-68F4-1709-E020F2409F6C}"/>
              </a:ext>
            </a:extLst>
          </p:cNvPr>
          <p:cNvCxnSpPr/>
          <p:nvPr/>
        </p:nvCxnSpPr>
        <p:spPr>
          <a:xfrm flipH="1" flipV="1">
            <a:off x="4860032" y="1844824"/>
            <a:ext cx="1224136" cy="2160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Rechte verbindingslijn met pijl 10">
            <a:extLst>
              <a:ext uri="{FF2B5EF4-FFF2-40B4-BE49-F238E27FC236}">
                <a16:creationId xmlns:a16="http://schemas.microsoft.com/office/drawing/2014/main" id="{705B8268-1FC1-E322-2E67-85A0830C2D71}"/>
              </a:ext>
            </a:extLst>
          </p:cNvPr>
          <p:cNvCxnSpPr>
            <a:cxnSpLocks/>
          </p:cNvCxnSpPr>
          <p:nvPr/>
        </p:nvCxnSpPr>
        <p:spPr>
          <a:xfrm flipH="1">
            <a:off x="4788024" y="2132856"/>
            <a:ext cx="1296144" cy="13681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kstvak 12">
            <a:extLst>
              <a:ext uri="{FF2B5EF4-FFF2-40B4-BE49-F238E27FC236}">
                <a16:creationId xmlns:a16="http://schemas.microsoft.com/office/drawing/2014/main" id="{63684BCF-8A7C-4B49-7410-9F27084E9F78}"/>
              </a:ext>
            </a:extLst>
          </p:cNvPr>
          <p:cNvSpPr txBox="1"/>
          <p:nvPr/>
        </p:nvSpPr>
        <p:spPr>
          <a:xfrm>
            <a:off x="6074949" y="1589021"/>
            <a:ext cx="2173095" cy="1015663"/>
          </a:xfrm>
          <a:prstGeom prst="rect">
            <a:avLst/>
          </a:prstGeom>
          <a:noFill/>
        </p:spPr>
        <p:txBody>
          <a:bodyPr wrap="none" rtlCol="0">
            <a:spAutoFit/>
          </a:bodyPr>
          <a:lstStyle/>
          <a:p>
            <a:r>
              <a:rPr lang="nl-NL" sz="1200" dirty="0"/>
              <a:t>Weinig spreiding in </a:t>
            </a:r>
          </a:p>
          <a:p>
            <a:r>
              <a:rPr lang="nl-NL" sz="1200" dirty="0"/>
              <a:t>hoogte van salaris.</a:t>
            </a:r>
          </a:p>
          <a:p>
            <a:endParaRPr lang="nl-NL" sz="1200" dirty="0"/>
          </a:p>
          <a:p>
            <a:r>
              <a:rPr lang="nl-NL" sz="1200" dirty="0"/>
              <a:t>Verhouding mbo/hbo geen eis,</a:t>
            </a:r>
          </a:p>
          <a:p>
            <a:r>
              <a:rPr lang="nl-NL" sz="1200" dirty="0"/>
              <a:t>meer afgeleid van de salarissen.</a:t>
            </a:r>
          </a:p>
        </p:txBody>
      </p:sp>
    </p:spTree>
    <p:extLst>
      <p:ext uri="{BB962C8B-B14F-4D97-AF65-F5344CB8AC3E}">
        <p14:creationId xmlns:p14="http://schemas.microsoft.com/office/powerpoint/2010/main" val="2889938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0FD53F-208F-C37E-5F8D-A1612AFCED72}"/>
              </a:ext>
            </a:extLst>
          </p:cNvPr>
          <p:cNvSpPr>
            <a:spLocks noGrp="1"/>
          </p:cNvSpPr>
          <p:nvPr>
            <p:ph type="title"/>
          </p:nvPr>
        </p:nvSpPr>
        <p:spPr/>
        <p:txBody>
          <a:bodyPr/>
          <a:lstStyle/>
          <a:p>
            <a:r>
              <a:rPr lang="nl-NL" dirty="0"/>
              <a:t>Salarisschalen mix</a:t>
            </a:r>
          </a:p>
        </p:txBody>
      </p:sp>
      <p:sp>
        <p:nvSpPr>
          <p:cNvPr id="4" name="Tijdelijke aanduiding voor dianummer 3">
            <a:extLst>
              <a:ext uri="{FF2B5EF4-FFF2-40B4-BE49-F238E27FC236}">
                <a16:creationId xmlns:a16="http://schemas.microsoft.com/office/drawing/2014/main" id="{D05B262C-94A0-2B54-3A07-9FEC06AD9A38}"/>
              </a:ext>
            </a:extLst>
          </p:cNvPr>
          <p:cNvSpPr>
            <a:spLocks noGrp="1"/>
          </p:cNvSpPr>
          <p:nvPr>
            <p:ph type="sldNum" sz="quarter" idx="12"/>
          </p:nvPr>
        </p:nvSpPr>
        <p:spPr/>
        <p:txBody>
          <a:bodyPr/>
          <a:lstStyle/>
          <a:p>
            <a:fld id="{408026DC-E504-46CD-AF77-781991F71024}" type="slidenum">
              <a:rPr lang="nl-NL" smtClean="0"/>
              <a:pPr/>
              <a:t>12</a:t>
            </a:fld>
            <a:endParaRPr lang="nl-NL" dirty="0"/>
          </a:p>
        </p:txBody>
      </p:sp>
      <p:pic>
        <p:nvPicPr>
          <p:cNvPr id="5" name="Afbeelding 4">
            <a:extLst>
              <a:ext uri="{FF2B5EF4-FFF2-40B4-BE49-F238E27FC236}">
                <a16:creationId xmlns:a16="http://schemas.microsoft.com/office/drawing/2014/main" id="{62431653-C378-25B4-3267-D65B590CC7BE}"/>
              </a:ext>
            </a:extLst>
          </p:cNvPr>
          <p:cNvPicPr>
            <a:picLocks noChangeAspect="1"/>
          </p:cNvPicPr>
          <p:nvPr/>
        </p:nvPicPr>
        <p:blipFill>
          <a:blip r:embed="rId2"/>
          <a:stretch>
            <a:fillRect/>
          </a:stretch>
        </p:blipFill>
        <p:spPr>
          <a:xfrm>
            <a:off x="457200" y="908720"/>
            <a:ext cx="6851104" cy="5046884"/>
          </a:xfrm>
          <a:prstGeom prst="rect">
            <a:avLst/>
          </a:prstGeom>
        </p:spPr>
      </p:pic>
    </p:spTree>
    <p:extLst>
      <p:ext uri="{BB962C8B-B14F-4D97-AF65-F5344CB8AC3E}">
        <p14:creationId xmlns:p14="http://schemas.microsoft.com/office/powerpoint/2010/main" val="1621824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03E283-BF2D-F34D-1E2C-DD44A79FFF99}"/>
              </a:ext>
            </a:extLst>
          </p:cNvPr>
          <p:cNvSpPr>
            <a:spLocks noGrp="1"/>
          </p:cNvSpPr>
          <p:nvPr>
            <p:ph type="title"/>
          </p:nvPr>
        </p:nvSpPr>
        <p:spPr/>
        <p:txBody>
          <a:bodyPr/>
          <a:lstStyle/>
          <a:p>
            <a:r>
              <a:rPr lang="nl-NL" dirty="0" err="1"/>
              <a:t>Productspecifieke</a:t>
            </a:r>
            <a:r>
              <a:rPr lang="nl-NL" dirty="0"/>
              <a:t> normen</a:t>
            </a:r>
          </a:p>
        </p:txBody>
      </p:sp>
      <p:sp>
        <p:nvSpPr>
          <p:cNvPr id="4" name="Tijdelijke aanduiding voor dianummer 3">
            <a:extLst>
              <a:ext uri="{FF2B5EF4-FFF2-40B4-BE49-F238E27FC236}">
                <a16:creationId xmlns:a16="http://schemas.microsoft.com/office/drawing/2014/main" id="{D4FDC96E-3DDC-4474-AC85-6461E27F0E72}"/>
              </a:ext>
            </a:extLst>
          </p:cNvPr>
          <p:cNvSpPr>
            <a:spLocks noGrp="1"/>
          </p:cNvSpPr>
          <p:nvPr>
            <p:ph type="sldNum" sz="quarter" idx="12"/>
          </p:nvPr>
        </p:nvSpPr>
        <p:spPr/>
        <p:txBody>
          <a:bodyPr/>
          <a:lstStyle/>
          <a:p>
            <a:fld id="{408026DC-E504-46CD-AF77-781991F71024}" type="slidenum">
              <a:rPr lang="nl-NL" smtClean="0"/>
              <a:pPr/>
              <a:t>13</a:t>
            </a:fld>
            <a:endParaRPr lang="nl-NL" dirty="0"/>
          </a:p>
        </p:txBody>
      </p:sp>
      <p:pic>
        <p:nvPicPr>
          <p:cNvPr id="10" name="Afbeelding 9">
            <a:extLst>
              <a:ext uri="{FF2B5EF4-FFF2-40B4-BE49-F238E27FC236}">
                <a16:creationId xmlns:a16="http://schemas.microsoft.com/office/drawing/2014/main" id="{40F2A3AE-24B7-6229-EAAC-1809F3D69E78}"/>
              </a:ext>
            </a:extLst>
          </p:cNvPr>
          <p:cNvPicPr>
            <a:picLocks noChangeAspect="1"/>
          </p:cNvPicPr>
          <p:nvPr/>
        </p:nvPicPr>
        <p:blipFill>
          <a:blip r:embed="rId2"/>
          <a:stretch>
            <a:fillRect/>
          </a:stretch>
        </p:blipFill>
        <p:spPr>
          <a:xfrm>
            <a:off x="457200" y="1268760"/>
            <a:ext cx="7547432" cy="1224136"/>
          </a:xfrm>
          <a:prstGeom prst="rect">
            <a:avLst/>
          </a:prstGeom>
        </p:spPr>
      </p:pic>
    </p:spTree>
    <p:extLst>
      <p:ext uri="{BB962C8B-B14F-4D97-AF65-F5344CB8AC3E}">
        <p14:creationId xmlns:p14="http://schemas.microsoft.com/office/powerpoint/2010/main" val="3011247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49875A-BB3D-DF91-8C4C-5EF8A64D7F6E}"/>
              </a:ext>
            </a:extLst>
          </p:cNvPr>
          <p:cNvSpPr>
            <a:spLocks noGrp="1"/>
          </p:cNvSpPr>
          <p:nvPr>
            <p:ph type="title"/>
          </p:nvPr>
        </p:nvSpPr>
        <p:spPr/>
        <p:txBody>
          <a:bodyPr/>
          <a:lstStyle/>
          <a:p>
            <a:r>
              <a:rPr lang="nl-NL" dirty="0"/>
              <a:t>Pleegzorg en deeltijdpleegzorg</a:t>
            </a:r>
          </a:p>
        </p:txBody>
      </p:sp>
      <p:sp>
        <p:nvSpPr>
          <p:cNvPr id="3" name="Tijdelijke aanduiding voor inhoud 2">
            <a:extLst>
              <a:ext uri="{FF2B5EF4-FFF2-40B4-BE49-F238E27FC236}">
                <a16:creationId xmlns:a16="http://schemas.microsoft.com/office/drawing/2014/main" id="{5E9F409E-6989-ACE4-AF0F-9AA51054CDC0}"/>
              </a:ext>
            </a:extLst>
          </p:cNvPr>
          <p:cNvSpPr>
            <a:spLocks noGrp="1"/>
          </p:cNvSpPr>
          <p:nvPr>
            <p:ph idx="1"/>
          </p:nvPr>
        </p:nvSpPr>
        <p:spPr/>
        <p:txBody>
          <a:bodyPr/>
          <a:lstStyle/>
          <a:p>
            <a:r>
              <a:rPr lang="nl-NL" dirty="0"/>
              <a:t>Drie formats aangeleverd</a:t>
            </a:r>
          </a:p>
          <a:p>
            <a:r>
              <a:rPr lang="nl-NL" dirty="0"/>
              <a:t>Voorlopige conclusie: nieuwe landelijke richtlijn wordt gevolgd door </a:t>
            </a:r>
          </a:p>
          <a:p>
            <a:r>
              <a:rPr lang="nl-NL" dirty="0"/>
              <a:t>2 van de 3 (pleegzorg)</a:t>
            </a:r>
          </a:p>
          <a:p>
            <a:r>
              <a:rPr lang="nl-NL" dirty="0"/>
              <a:t>2 van de 3 (deeltijdpleegzorg)</a:t>
            </a:r>
          </a:p>
          <a:p>
            <a:endParaRPr lang="nl-NL" dirty="0"/>
          </a:p>
          <a:p>
            <a:r>
              <a:rPr lang="nl-NL" dirty="0"/>
              <a:t>Voorstel: overnemen bedragen nieuwe richtlijn</a:t>
            </a:r>
          </a:p>
        </p:txBody>
      </p:sp>
      <p:sp>
        <p:nvSpPr>
          <p:cNvPr id="4" name="Tijdelijke aanduiding voor dianummer 3">
            <a:extLst>
              <a:ext uri="{FF2B5EF4-FFF2-40B4-BE49-F238E27FC236}">
                <a16:creationId xmlns:a16="http://schemas.microsoft.com/office/drawing/2014/main" id="{230C11BC-5DED-4136-8E34-E186EA169BCA}"/>
              </a:ext>
            </a:extLst>
          </p:cNvPr>
          <p:cNvSpPr>
            <a:spLocks noGrp="1"/>
          </p:cNvSpPr>
          <p:nvPr>
            <p:ph type="sldNum" sz="quarter" idx="12"/>
          </p:nvPr>
        </p:nvSpPr>
        <p:spPr/>
        <p:txBody>
          <a:bodyPr/>
          <a:lstStyle/>
          <a:p>
            <a:fld id="{408026DC-E504-46CD-AF77-781991F71024}" type="slidenum">
              <a:rPr lang="nl-NL" smtClean="0"/>
              <a:pPr/>
              <a:t>14</a:t>
            </a:fld>
            <a:endParaRPr lang="nl-NL" dirty="0"/>
          </a:p>
        </p:txBody>
      </p:sp>
    </p:spTree>
    <p:extLst>
      <p:ext uri="{BB962C8B-B14F-4D97-AF65-F5344CB8AC3E}">
        <p14:creationId xmlns:p14="http://schemas.microsoft.com/office/powerpoint/2010/main" val="2725728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FE5F40-3741-5B8F-8F96-C19A912B9967}"/>
              </a:ext>
            </a:extLst>
          </p:cNvPr>
          <p:cNvSpPr>
            <a:spLocks noGrp="1"/>
          </p:cNvSpPr>
          <p:nvPr>
            <p:ph type="title"/>
          </p:nvPr>
        </p:nvSpPr>
        <p:spPr/>
        <p:txBody>
          <a:bodyPr/>
          <a:lstStyle/>
          <a:p>
            <a:r>
              <a:rPr lang="nl-NL" dirty="0"/>
              <a:t>Gezinshuizen</a:t>
            </a:r>
          </a:p>
        </p:txBody>
      </p:sp>
      <p:sp>
        <p:nvSpPr>
          <p:cNvPr id="3" name="Tijdelijke aanduiding voor inhoud 2">
            <a:extLst>
              <a:ext uri="{FF2B5EF4-FFF2-40B4-BE49-F238E27FC236}">
                <a16:creationId xmlns:a16="http://schemas.microsoft.com/office/drawing/2014/main" id="{1386E15C-3306-5147-FC6F-4417609A5D8E}"/>
              </a:ext>
            </a:extLst>
          </p:cNvPr>
          <p:cNvSpPr>
            <a:spLocks noGrp="1"/>
          </p:cNvSpPr>
          <p:nvPr>
            <p:ph idx="1"/>
          </p:nvPr>
        </p:nvSpPr>
        <p:spPr/>
        <p:txBody>
          <a:bodyPr/>
          <a:lstStyle/>
          <a:p>
            <a:r>
              <a:rPr lang="nl-NL" dirty="0"/>
              <a:t>1 format aangeleverd.</a:t>
            </a:r>
          </a:p>
          <a:p>
            <a:r>
              <a:rPr lang="nl-NL" dirty="0"/>
              <a:t>Deze voldoet aan de landelijke handreiking gezinshuiszorg</a:t>
            </a:r>
          </a:p>
          <a:p>
            <a:endParaRPr lang="nl-NL" dirty="0"/>
          </a:p>
          <a:p>
            <a:r>
              <a:rPr lang="nl-NL" dirty="0"/>
              <a:t>Voorstel: volgen landelijke handreiking gezinshuiszorg</a:t>
            </a:r>
          </a:p>
          <a:p>
            <a:endParaRPr lang="nl-NL" dirty="0"/>
          </a:p>
          <a:p>
            <a:r>
              <a:rPr lang="nl-NL" dirty="0"/>
              <a:t>Nog te bepalen: aantal producten voor gezinshuiszorg (1, 2, 3, ..?)</a:t>
            </a:r>
          </a:p>
        </p:txBody>
      </p:sp>
      <p:sp>
        <p:nvSpPr>
          <p:cNvPr id="4" name="Tijdelijke aanduiding voor dianummer 3">
            <a:extLst>
              <a:ext uri="{FF2B5EF4-FFF2-40B4-BE49-F238E27FC236}">
                <a16:creationId xmlns:a16="http://schemas.microsoft.com/office/drawing/2014/main" id="{B2B7D175-24AF-B8AE-B4A3-A65DFCEA1E71}"/>
              </a:ext>
            </a:extLst>
          </p:cNvPr>
          <p:cNvSpPr>
            <a:spLocks noGrp="1"/>
          </p:cNvSpPr>
          <p:nvPr>
            <p:ph type="sldNum" sz="quarter" idx="12"/>
          </p:nvPr>
        </p:nvSpPr>
        <p:spPr/>
        <p:txBody>
          <a:bodyPr/>
          <a:lstStyle/>
          <a:p>
            <a:fld id="{408026DC-E504-46CD-AF77-781991F71024}" type="slidenum">
              <a:rPr lang="nl-NL" smtClean="0"/>
              <a:pPr/>
              <a:t>15</a:t>
            </a:fld>
            <a:endParaRPr lang="nl-NL" dirty="0"/>
          </a:p>
        </p:txBody>
      </p:sp>
    </p:spTree>
    <p:extLst>
      <p:ext uri="{BB962C8B-B14F-4D97-AF65-F5344CB8AC3E}">
        <p14:creationId xmlns:p14="http://schemas.microsoft.com/office/powerpoint/2010/main" val="1820546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C432F9-9EA8-CC28-D4F1-5FF45EC91F42}"/>
              </a:ext>
            </a:extLst>
          </p:cNvPr>
          <p:cNvSpPr>
            <a:spLocks noGrp="1"/>
          </p:cNvSpPr>
          <p:nvPr>
            <p:ph type="title"/>
          </p:nvPr>
        </p:nvSpPr>
        <p:spPr/>
        <p:txBody>
          <a:bodyPr/>
          <a:lstStyle/>
          <a:p>
            <a:r>
              <a:rPr lang="nl-NL" dirty="0"/>
              <a:t>Hoe nu verder</a:t>
            </a:r>
          </a:p>
        </p:txBody>
      </p:sp>
      <p:sp>
        <p:nvSpPr>
          <p:cNvPr id="3" name="Tijdelijke aanduiding voor inhoud 2">
            <a:extLst>
              <a:ext uri="{FF2B5EF4-FFF2-40B4-BE49-F238E27FC236}">
                <a16:creationId xmlns:a16="http://schemas.microsoft.com/office/drawing/2014/main" id="{CAE99562-E0A6-4286-445E-EEEA63412324}"/>
              </a:ext>
            </a:extLst>
          </p:cNvPr>
          <p:cNvSpPr>
            <a:spLocks noGrp="1"/>
          </p:cNvSpPr>
          <p:nvPr>
            <p:ph idx="1"/>
          </p:nvPr>
        </p:nvSpPr>
        <p:spPr/>
        <p:txBody>
          <a:bodyPr/>
          <a:lstStyle/>
          <a:p>
            <a:r>
              <a:rPr lang="nl-NL" dirty="0"/>
              <a:t>Volgende week een vervolgsessie</a:t>
            </a:r>
          </a:p>
          <a:p>
            <a:r>
              <a:rPr lang="nl-NL" dirty="0"/>
              <a:t>Graag feedback op de normen uit dit voorstel</a:t>
            </a:r>
          </a:p>
          <a:p>
            <a:r>
              <a:rPr lang="nl-NL" dirty="0"/>
              <a:t>Indien mogelijk: feedback al onderbouwd vooraf email aan sybe@bijleveldadvies.nl</a:t>
            </a:r>
          </a:p>
        </p:txBody>
      </p:sp>
      <p:sp>
        <p:nvSpPr>
          <p:cNvPr id="4" name="Tijdelijke aanduiding voor dianummer 3">
            <a:extLst>
              <a:ext uri="{FF2B5EF4-FFF2-40B4-BE49-F238E27FC236}">
                <a16:creationId xmlns:a16="http://schemas.microsoft.com/office/drawing/2014/main" id="{F2CAC363-F8BE-AA01-4EC9-ED57BF550D9B}"/>
              </a:ext>
            </a:extLst>
          </p:cNvPr>
          <p:cNvSpPr>
            <a:spLocks noGrp="1"/>
          </p:cNvSpPr>
          <p:nvPr>
            <p:ph type="sldNum" sz="quarter" idx="12"/>
          </p:nvPr>
        </p:nvSpPr>
        <p:spPr/>
        <p:txBody>
          <a:bodyPr/>
          <a:lstStyle/>
          <a:p>
            <a:fld id="{408026DC-E504-46CD-AF77-781991F71024}" type="slidenum">
              <a:rPr lang="nl-NL" smtClean="0"/>
              <a:pPr/>
              <a:t>16</a:t>
            </a:fld>
            <a:endParaRPr lang="nl-NL" dirty="0"/>
          </a:p>
        </p:txBody>
      </p:sp>
    </p:spTree>
    <p:extLst>
      <p:ext uri="{BB962C8B-B14F-4D97-AF65-F5344CB8AC3E}">
        <p14:creationId xmlns:p14="http://schemas.microsoft.com/office/powerpoint/2010/main" val="2974749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C9D936-9A4B-CED0-48C2-512CB6D288F2}"/>
              </a:ext>
            </a:extLst>
          </p:cNvPr>
          <p:cNvSpPr>
            <a:spLocks noGrp="1"/>
          </p:cNvSpPr>
          <p:nvPr>
            <p:ph type="title"/>
          </p:nvPr>
        </p:nvSpPr>
        <p:spPr/>
        <p:txBody>
          <a:bodyPr/>
          <a:lstStyle/>
          <a:p>
            <a:r>
              <a:rPr lang="nl-NL" dirty="0"/>
              <a:t>Even vooraf</a:t>
            </a:r>
          </a:p>
        </p:txBody>
      </p:sp>
      <p:sp>
        <p:nvSpPr>
          <p:cNvPr id="3" name="Tijdelijke aanduiding voor inhoud 2">
            <a:extLst>
              <a:ext uri="{FF2B5EF4-FFF2-40B4-BE49-F238E27FC236}">
                <a16:creationId xmlns:a16="http://schemas.microsoft.com/office/drawing/2014/main" id="{C29CC916-2036-6478-1CB7-166BC8D1D894}"/>
              </a:ext>
            </a:extLst>
          </p:cNvPr>
          <p:cNvSpPr>
            <a:spLocks noGrp="1"/>
          </p:cNvSpPr>
          <p:nvPr>
            <p:ph idx="1"/>
          </p:nvPr>
        </p:nvSpPr>
        <p:spPr/>
        <p:txBody>
          <a:bodyPr/>
          <a:lstStyle/>
          <a:p>
            <a:r>
              <a:rPr lang="nl-NL" dirty="0"/>
              <a:t>U ontvangt deze presentatie achteraf per email</a:t>
            </a:r>
          </a:p>
        </p:txBody>
      </p:sp>
      <p:sp>
        <p:nvSpPr>
          <p:cNvPr id="4" name="Tijdelijke aanduiding voor dianummer 3">
            <a:extLst>
              <a:ext uri="{FF2B5EF4-FFF2-40B4-BE49-F238E27FC236}">
                <a16:creationId xmlns:a16="http://schemas.microsoft.com/office/drawing/2014/main" id="{AFE0C50F-C7B3-A77A-3716-6E65C03FCE54}"/>
              </a:ext>
            </a:extLst>
          </p:cNvPr>
          <p:cNvSpPr>
            <a:spLocks noGrp="1"/>
          </p:cNvSpPr>
          <p:nvPr>
            <p:ph type="sldNum" sz="quarter" idx="12"/>
          </p:nvPr>
        </p:nvSpPr>
        <p:spPr/>
        <p:txBody>
          <a:bodyPr/>
          <a:lstStyle/>
          <a:p>
            <a:fld id="{408026DC-E504-46CD-AF77-781991F71024}" type="slidenum">
              <a:rPr lang="nl-NL" smtClean="0"/>
              <a:pPr/>
              <a:t>2</a:t>
            </a:fld>
            <a:endParaRPr lang="nl-NL" dirty="0"/>
          </a:p>
        </p:txBody>
      </p:sp>
    </p:spTree>
    <p:extLst>
      <p:ext uri="{BB962C8B-B14F-4D97-AF65-F5344CB8AC3E}">
        <p14:creationId xmlns:p14="http://schemas.microsoft.com/office/powerpoint/2010/main" val="2004417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Dislaimer</a:t>
            </a:r>
            <a:endParaRPr lang="nl-NL" dirty="0"/>
          </a:p>
        </p:txBody>
      </p:sp>
      <p:sp>
        <p:nvSpPr>
          <p:cNvPr id="3" name="Content Placeholder 2"/>
          <p:cNvSpPr>
            <a:spLocks noGrp="1"/>
          </p:cNvSpPr>
          <p:nvPr>
            <p:ph idx="1"/>
          </p:nvPr>
        </p:nvSpPr>
        <p:spPr/>
        <p:txBody>
          <a:bodyPr/>
          <a:lstStyle/>
          <a:p>
            <a:r>
              <a:rPr lang="nl-NL" dirty="0"/>
              <a:t>Alle getallen in deze presentatie zijn </a:t>
            </a:r>
            <a:r>
              <a:rPr lang="nl-NL" b="1" i="1" u="sng" dirty="0">
                <a:solidFill>
                  <a:srgbClr val="FF0000"/>
                </a:solidFill>
              </a:rPr>
              <a:t>concept</a:t>
            </a:r>
            <a:r>
              <a:rPr lang="nl-NL" dirty="0"/>
              <a:t>-getallen, onder voorbehoud van alle mogelijke en denkbare wijzigingen.</a:t>
            </a:r>
          </a:p>
          <a:p>
            <a:r>
              <a:rPr lang="nl-NL" dirty="0"/>
              <a:t>Aan deze presentatie kunnen geen rechten worden ontleend.</a:t>
            </a:r>
          </a:p>
          <a:p>
            <a:endParaRPr lang="nl-NL" dirty="0"/>
          </a:p>
          <a:p>
            <a:endParaRPr lang="nl-NL" dirty="0"/>
          </a:p>
          <a:p>
            <a:endParaRPr lang="nl-NL" dirty="0"/>
          </a:p>
          <a:p>
            <a:endParaRPr lang="nl-NL" dirty="0"/>
          </a:p>
          <a:p>
            <a:endParaRPr lang="nl-NL" dirty="0"/>
          </a:p>
        </p:txBody>
      </p:sp>
      <p:sp>
        <p:nvSpPr>
          <p:cNvPr id="5" name="Slide Number Placeholder 4"/>
          <p:cNvSpPr>
            <a:spLocks noGrp="1"/>
          </p:cNvSpPr>
          <p:nvPr>
            <p:ph type="sldNum" sz="quarter" idx="12"/>
          </p:nvPr>
        </p:nvSpPr>
        <p:spPr/>
        <p:txBody>
          <a:bodyPr/>
          <a:lstStyle/>
          <a:p>
            <a:fld id="{408026DC-E504-46CD-AF77-781991F71024}" type="slidenum">
              <a:rPr lang="nl-NL" smtClean="0"/>
              <a:pPr/>
              <a:t>3</a:t>
            </a:fld>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Inhoud</a:t>
            </a:r>
          </a:p>
        </p:txBody>
      </p:sp>
      <p:sp>
        <p:nvSpPr>
          <p:cNvPr id="3" name="Content Placeholder 2"/>
          <p:cNvSpPr>
            <a:spLocks noGrp="1"/>
          </p:cNvSpPr>
          <p:nvPr>
            <p:ph idx="1"/>
          </p:nvPr>
        </p:nvSpPr>
        <p:spPr/>
        <p:txBody>
          <a:bodyPr/>
          <a:lstStyle/>
          <a:p>
            <a:r>
              <a:rPr lang="nl-NL" dirty="0"/>
              <a:t>Doel presentatie</a:t>
            </a:r>
          </a:p>
          <a:p>
            <a:r>
              <a:rPr lang="nl-NL" dirty="0" err="1"/>
              <a:t>Onderzoeksverantwoording</a:t>
            </a:r>
            <a:endParaRPr lang="nl-NL" dirty="0"/>
          </a:p>
          <a:p>
            <a:r>
              <a:rPr lang="nl-NL" dirty="0"/>
              <a:t>Concepttarieven 2024</a:t>
            </a:r>
          </a:p>
          <a:p>
            <a:r>
              <a:rPr lang="nl-NL" dirty="0"/>
              <a:t>Tariefonderbouwing / normeringen</a:t>
            </a:r>
          </a:p>
          <a:p>
            <a:r>
              <a:rPr lang="nl-NL" dirty="0"/>
              <a:t>Vragen</a:t>
            </a:r>
          </a:p>
          <a:p>
            <a:endParaRPr lang="nl-NL" dirty="0"/>
          </a:p>
        </p:txBody>
      </p:sp>
      <p:sp>
        <p:nvSpPr>
          <p:cNvPr id="5" name="Slide Number Placeholder 4"/>
          <p:cNvSpPr>
            <a:spLocks noGrp="1"/>
          </p:cNvSpPr>
          <p:nvPr>
            <p:ph type="sldNum" sz="quarter" idx="12"/>
          </p:nvPr>
        </p:nvSpPr>
        <p:spPr/>
        <p:txBody>
          <a:bodyPr/>
          <a:lstStyle/>
          <a:p>
            <a:fld id="{408026DC-E504-46CD-AF77-781991F71024}" type="slidenum">
              <a:rPr lang="nl-NL" smtClean="0"/>
              <a:pPr/>
              <a:t>4</a:t>
            </a:fld>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E70A75-958D-E71C-0D07-F05C5B3DD1CE}"/>
              </a:ext>
            </a:extLst>
          </p:cNvPr>
          <p:cNvSpPr>
            <a:spLocks noGrp="1"/>
          </p:cNvSpPr>
          <p:nvPr>
            <p:ph type="title"/>
          </p:nvPr>
        </p:nvSpPr>
        <p:spPr/>
        <p:txBody>
          <a:bodyPr/>
          <a:lstStyle/>
          <a:p>
            <a:r>
              <a:rPr lang="nl-NL" dirty="0"/>
              <a:t>Doel</a:t>
            </a:r>
          </a:p>
        </p:txBody>
      </p:sp>
      <p:sp>
        <p:nvSpPr>
          <p:cNvPr id="3" name="Tijdelijke aanduiding voor inhoud 2">
            <a:extLst>
              <a:ext uri="{FF2B5EF4-FFF2-40B4-BE49-F238E27FC236}">
                <a16:creationId xmlns:a16="http://schemas.microsoft.com/office/drawing/2014/main" id="{36361724-A845-18A2-47E3-F4C619911773}"/>
              </a:ext>
            </a:extLst>
          </p:cNvPr>
          <p:cNvSpPr>
            <a:spLocks noGrp="1"/>
          </p:cNvSpPr>
          <p:nvPr>
            <p:ph idx="1"/>
          </p:nvPr>
        </p:nvSpPr>
        <p:spPr/>
        <p:txBody>
          <a:bodyPr/>
          <a:lstStyle/>
          <a:p>
            <a:r>
              <a:rPr lang="nl-NL" dirty="0"/>
              <a:t>Delen en toelichten van tussentijdse resultaten van het tarievenonderzoek</a:t>
            </a:r>
          </a:p>
          <a:p>
            <a:r>
              <a:rPr lang="nl-NL" dirty="0"/>
              <a:t>Toelichten normen / uitleggen onderzoek en tariefsopbouw</a:t>
            </a:r>
          </a:p>
          <a:p>
            <a:endParaRPr lang="nl-NL" dirty="0"/>
          </a:p>
          <a:p>
            <a:r>
              <a:rPr lang="nl-NL" dirty="0"/>
              <a:t>Niet het doel: discussie over gehanteerde normen (</a:t>
            </a:r>
            <a:r>
              <a:rPr lang="nl-NL" dirty="0">
                <a:sym typeface="Wingdings" panose="05000000000000000000" pitchFamily="2" charset="2"/>
              </a:rPr>
              <a:t> 22 juni 2023)</a:t>
            </a:r>
          </a:p>
          <a:p>
            <a:endParaRPr lang="nl-NL" dirty="0">
              <a:sym typeface="Wingdings" panose="05000000000000000000" pitchFamily="2" charset="2"/>
            </a:endParaRPr>
          </a:p>
          <a:p>
            <a:endParaRPr lang="nl-NL" dirty="0"/>
          </a:p>
        </p:txBody>
      </p:sp>
      <p:sp>
        <p:nvSpPr>
          <p:cNvPr id="4" name="Tijdelijke aanduiding voor dianummer 3">
            <a:extLst>
              <a:ext uri="{FF2B5EF4-FFF2-40B4-BE49-F238E27FC236}">
                <a16:creationId xmlns:a16="http://schemas.microsoft.com/office/drawing/2014/main" id="{B5E9CBA7-6889-BD25-DBA7-D1BEECB6DE07}"/>
              </a:ext>
            </a:extLst>
          </p:cNvPr>
          <p:cNvSpPr>
            <a:spLocks noGrp="1"/>
          </p:cNvSpPr>
          <p:nvPr>
            <p:ph type="sldNum" sz="quarter" idx="12"/>
          </p:nvPr>
        </p:nvSpPr>
        <p:spPr/>
        <p:txBody>
          <a:bodyPr/>
          <a:lstStyle/>
          <a:p>
            <a:fld id="{408026DC-E504-46CD-AF77-781991F71024}" type="slidenum">
              <a:rPr lang="nl-NL" smtClean="0"/>
              <a:pPr/>
              <a:t>5</a:t>
            </a:fld>
            <a:endParaRPr lang="nl-NL" dirty="0"/>
          </a:p>
        </p:txBody>
      </p:sp>
    </p:spTree>
    <p:extLst>
      <p:ext uri="{BB962C8B-B14F-4D97-AF65-F5344CB8AC3E}">
        <p14:creationId xmlns:p14="http://schemas.microsoft.com/office/powerpoint/2010/main" val="85946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8F0E8F-BE39-5BC0-7AB0-0A9CFFC227D9}"/>
              </a:ext>
            </a:extLst>
          </p:cNvPr>
          <p:cNvSpPr>
            <a:spLocks noGrp="1"/>
          </p:cNvSpPr>
          <p:nvPr>
            <p:ph type="title"/>
          </p:nvPr>
        </p:nvSpPr>
        <p:spPr/>
        <p:txBody>
          <a:bodyPr/>
          <a:lstStyle/>
          <a:p>
            <a:r>
              <a:rPr lang="nl-NL" dirty="0" err="1"/>
              <a:t>Onderzoeksverantwoording</a:t>
            </a:r>
            <a:r>
              <a:rPr lang="nl-NL" dirty="0"/>
              <a:t> ambulante producten (1/2)</a:t>
            </a:r>
          </a:p>
        </p:txBody>
      </p:sp>
      <p:sp>
        <p:nvSpPr>
          <p:cNvPr id="3" name="Tijdelijke aanduiding voor inhoud 2">
            <a:extLst>
              <a:ext uri="{FF2B5EF4-FFF2-40B4-BE49-F238E27FC236}">
                <a16:creationId xmlns:a16="http://schemas.microsoft.com/office/drawing/2014/main" id="{E31136F1-2A4D-1028-E088-E149D3B9526A}"/>
              </a:ext>
            </a:extLst>
          </p:cNvPr>
          <p:cNvSpPr>
            <a:spLocks noGrp="1"/>
          </p:cNvSpPr>
          <p:nvPr>
            <p:ph idx="1"/>
          </p:nvPr>
        </p:nvSpPr>
        <p:spPr/>
        <p:txBody>
          <a:bodyPr/>
          <a:lstStyle/>
          <a:p>
            <a:r>
              <a:rPr lang="nl-NL" dirty="0"/>
              <a:t>Gezinshuizen: 1 ingevuld format</a:t>
            </a:r>
          </a:p>
          <a:p>
            <a:r>
              <a:rPr lang="nl-NL" dirty="0"/>
              <a:t>Pleegzorg: 3 ingevulde formats</a:t>
            </a:r>
          </a:p>
          <a:p>
            <a:r>
              <a:rPr lang="nl-NL" dirty="0"/>
              <a:t>Verblijfsgroepen: 8 ingevulde formats, 16 groepen verdeeld over de volgende soorten:</a:t>
            </a:r>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r>
              <a:rPr lang="nl-NL" dirty="0"/>
              <a:t>5x cao jeugdzorg</a:t>
            </a:r>
          </a:p>
          <a:p>
            <a:r>
              <a:rPr lang="nl-NL" dirty="0"/>
              <a:t>2x ggz</a:t>
            </a:r>
          </a:p>
          <a:p>
            <a:r>
              <a:rPr lang="nl-NL" dirty="0"/>
              <a:t>1x gehandicaptenzorg</a:t>
            </a:r>
          </a:p>
          <a:p>
            <a:endParaRPr lang="nl-NL" dirty="0"/>
          </a:p>
          <a:p>
            <a:r>
              <a:rPr lang="nl-NL" dirty="0"/>
              <a:t>2 instellingen: &lt; €10.000.000 omzet</a:t>
            </a:r>
          </a:p>
          <a:p>
            <a:r>
              <a:rPr lang="nl-NL" dirty="0"/>
              <a:t>3 instellingen : &lt; €25.000.000 omzet</a:t>
            </a:r>
          </a:p>
          <a:p>
            <a:r>
              <a:rPr lang="nl-NL" dirty="0"/>
              <a:t>5 instellingen: &gt; €60.000.000 omzet</a:t>
            </a:r>
          </a:p>
          <a:p>
            <a:r>
              <a:rPr lang="nl-NL" dirty="0"/>
              <a:t>2 instellingen: &gt; € 100.000.000 omzet</a:t>
            </a:r>
          </a:p>
        </p:txBody>
      </p:sp>
      <p:sp>
        <p:nvSpPr>
          <p:cNvPr id="4" name="Tijdelijke aanduiding voor dianummer 3">
            <a:extLst>
              <a:ext uri="{FF2B5EF4-FFF2-40B4-BE49-F238E27FC236}">
                <a16:creationId xmlns:a16="http://schemas.microsoft.com/office/drawing/2014/main" id="{111F5B0C-47B9-94AF-757E-CE64EAE015A0}"/>
              </a:ext>
            </a:extLst>
          </p:cNvPr>
          <p:cNvSpPr>
            <a:spLocks noGrp="1"/>
          </p:cNvSpPr>
          <p:nvPr>
            <p:ph type="sldNum" sz="quarter" idx="12"/>
          </p:nvPr>
        </p:nvSpPr>
        <p:spPr/>
        <p:txBody>
          <a:bodyPr/>
          <a:lstStyle/>
          <a:p>
            <a:fld id="{408026DC-E504-46CD-AF77-781991F71024}" type="slidenum">
              <a:rPr lang="nl-NL" smtClean="0"/>
              <a:pPr/>
              <a:t>6</a:t>
            </a:fld>
            <a:endParaRPr lang="nl-NL" dirty="0"/>
          </a:p>
        </p:txBody>
      </p:sp>
      <p:pic>
        <p:nvPicPr>
          <p:cNvPr id="6" name="Afbeelding 5">
            <a:extLst>
              <a:ext uri="{FF2B5EF4-FFF2-40B4-BE49-F238E27FC236}">
                <a16:creationId xmlns:a16="http://schemas.microsoft.com/office/drawing/2014/main" id="{E0ED879E-9109-B4B5-7E23-9C03D9E63A12}"/>
              </a:ext>
            </a:extLst>
          </p:cNvPr>
          <p:cNvPicPr>
            <a:picLocks noChangeAspect="1"/>
          </p:cNvPicPr>
          <p:nvPr/>
        </p:nvPicPr>
        <p:blipFill>
          <a:blip r:embed="rId2"/>
          <a:stretch>
            <a:fillRect/>
          </a:stretch>
        </p:blipFill>
        <p:spPr>
          <a:xfrm>
            <a:off x="755576" y="1988840"/>
            <a:ext cx="2452918" cy="2016224"/>
          </a:xfrm>
          <a:prstGeom prst="rect">
            <a:avLst/>
          </a:prstGeom>
        </p:spPr>
      </p:pic>
      <p:cxnSp>
        <p:nvCxnSpPr>
          <p:cNvPr id="8" name="Rechte verbindingslijn met pijl 7">
            <a:extLst>
              <a:ext uri="{FF2B5EF4-FFF2-40B4-BE49-F238E27FC236}">
                <a16:creationId xmlns:a16="http://schemas.microsoft.com/office/drawing/2014/main" id="{C4BCD76D-4486-6BDD-E152-F6FC86BA7479}"/>
              </a:ext>
            </a:extLst>
          </p:cNvPr>
          <p:cNvCxnSpPr/>
          <p:nvPr/>
        </p:nvCxnSpPr>
        <p:spPr>
          <a:xfrm flipH="1" flipV="1">
            <a:off x="3275856" y="2132856"/>
            <a:ext cx="936104"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kstvak 8">
            <a:extLst>
              <a:ext uri="{FF2B5EF4-FFF2-40B4-BE49-F238E27FC236}">
                <a16:creationId xmlns:a16="http://schemas.microsoft.com/office/drawing/2014/main" id="{3E78E6E6-4CD3-CC94-82BE-5573C891ADC8}"/>
              </a:ext>
            </a:extLst>
          </p:cNvPr>
          <p:cNvSpPr txBox="1"/>
          <p:nvPr/>
        </p:nvSpPr>
        <p:spPr>
          <a:xfrm>
            <a:off x="4146344" y="2505195"/>
            <a:ext cx="3049425" cy="276999"/>
          </a:xfrm>
          <a:prstGeom prst="rect">
            <a:avLst/>
          </a:prstGeom>
          <a:noFill/>
        </p:spPr>
        <p:txBody>
          <a:bodyPr wrap="none" rtlCol="0">
            <a:spAutoFit/>
          </a:bodyPr>
          <a:lstStyle/>
          <a:p>
            <a:r>
              <a:rPr lang="nl-NL" sz="1200" dirty="0"/>
              <a:t>Geen response op logeren/kortdurend verblijf</a:t>
            </a:r>
          </a:p>
        </p:txBody>
      </p:sp>
      <p:sp>
        <p:nvSpPr>
          <p:cNvPr id="10" name="Rechteraccolade 9">
            <a:extLst>
              <a:ext uri="{FF2B5EF4-FFF2-40B4-BE49-F238E27FC236}">
                <a16:creationId xmlns:a16="http://schemas.microsoft.com/office/drawing/2014/main" id="{D7C324C6-CFC7-A77A-7DD4-1A744DEB2E25}"/>
              </a:ext>
            </a:extLst>
          </p:cNvPr>
          <p:cNvSpPr/>
          <p:nvPr/>
        </p:nvSpPr>
        <p:spPr>
          <a:xfrm>
            <a:off x="3308520" y="2295952"/>
            <a:ext cx="255367" cy="14930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cxnSp>
        <p:nvCxnSpPr>
          <p:cNvPr id="12" name="Rechte verbindingslijn met pijl 11">
            <a:extLst>
              <a:ext uri="{FF2B5EF4-FFF2-40B4-BE49-F238E27FC236}">
                <a16:creationId xmlns:a16="http://schemas.microsoft.com/office/drawing/2014/main" id="{B0FE2C49-CFBC-4D4E-70DC-7D10CA59BF13}"/>
              </a:ext>
            </a:extLst>
          </p:cNvPr>
          <p:cNvCxnSpPr/>
          <p:nvPr/>
        </p:nvCxnSpPr>
        <p:spPr>
          <a:xfrm flipH="1" flipV="1">
            <a:off x="3707904" y="3068960"/>
            <a:ext cx="792088" cy="2817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kstvak 12">
            <a:extLst>
              <a:ext uri="{FF2B5EF4-FFF2-40B4-BE49-F238E27FC236}">
                <a16:creationId xmlns:a16="http://schemas.microsoft.com/office/drawing/2014/main" id="{4D9F9F28-0C04-BE6D-EC32-EF8D1C3E64F1}"/>
              </a:ext>
            </a:extLst>
          </p:cNvPr>
          <p:cNvSpPr txBox="1"/>
          <p:nvPr/>
        </p:nvSpPr>
        <p:spPr>
          <a:xfrm>
            <a:off x="4499992" y="3212257"/>
            <a:ext cx="2868221" cy="276999"/>
          </a:xfrm>
          <a:prstGeom prst="rect">
            <a:avLst/>
          </a:prstGeom>
          <a:noFill/>
        </p:spPr>
        <p:txBody>
          <a:bodyPr wrap="none" rtlCol="0">
            <a:spAutoFit/>
          </a:bodyPr>
          <a:lstStyle/>
          <a:p>
            <a:r>
              <a:rPr lang="nl-NL" sz="1200" dirty="0"/>
              <a:t>Vier verblijfssoorten met 1 ingevuld format</a:t>
            </a:r>
          </a:p>
        </p:txBody>
      </p:sp>
    </p:spTree>
    <p:extLst>
      <p:ext uri="{BB962C8B-B14F-4D97-AF65-F5344CB8AC3E}">
        <p14:creationId xmlns:p14="http://schemas.microsoft.com/office/powerpoint/2010/main" val="67071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48A386-1B50-7FA8-ED3A-453B7ABB57BA}"/>
              </a:ext>
            </a:extLst>
          </p:cNvPr>
          <p:cNvSpPr>
            <a:spLocks noGrp="1"/>
          </p:cNvSpPr>
          <p:nvPr>
            <p:ph type="title"/>
          </p:nvPr>
        </p:nvSpPr>
        <p:spPr/>
        <p:txBody>
          <a:bodyPr/>
          <a:lstStyle/>
          <a:p>
            <a:r>
              <a:rPr lang="nl-NL" dirty="0"/>
              <a:t>Interpretatie van de data</a:t>
            </a:r>
          </a:p>
        </p:txBody>
      </p:sp>
      <p:sp>
        <p:nvSpPr>
          <p:cNvPr id="3" name="Tijdelijke aanduiding voor inhoud 2">
            <a:extLst>
              <a:ext uri="{FF2B5EF4-FFF2-40B4-BE49-F238E27FC236}">
                <a16:creationId xmlns:a16="http://schemas.microsoft.com/office/drawing/2014/main" id="{8EB0ED6B-44DA-5CB2-16A0-DA8B50AF5F2C}"/>
              </a:ext>
            </a:extLst>
          </p:cNvPr>
          <p:cNvSpPr>
            <a:spLocks noGrp="1"/>
          </p:cNvSpPr>
          <p:nvPr>
            <p:ph idx="1"/>
          </p:nvPr>
        </p:nvSpPr>
        <p:spPr/>
        <p:txBody>
          <a:bodyPr/>
          <a:lstStyle/>
          <a:p>
            <a:pPr marL="0" indent="0">
              <a:buNone/>
            </a:pPr>
            <a:r>
              <a:rPr lang="nl-NL" b="1" dirty="0"/>
              <a:t>Vaak grote spreiding</a:t>
            </a:r>
          </a:p>
          <a:p>
            <a:r>
              <a:rPr lang="nl-NL" dirty="0"/>
              <a:t>Groepsgroottes: 6, 7, 8, 9 en 10</a:t>
            </a:r>
          </a:p>
          <a:p>
            <a:r>
              <a:rPr lang="nl-NL" dirty="0"/>
              <a:t>Gewenste tarieven / kostprijzen variëren van € 130 tot € 620 euro per etmaal</a:t>
            </a:r>
          </a:p>
          <a:p>
            <a:r>
              <a:rPr lang="nl-NL" dirty="0"/>
              <a:t>Huisvestingkosten variëren van € 3.800 per plaats per jaar tot € 20.000 </a:t>
            </a:r>
          </a:p>
          <a:p>
            <a:r>
              <a:rPr lang="nl-NL" dirty="0"/>
              <a:t>Verzorgingskosten variëren van € 6,25 per cliënt per dag tot €41,80</a:t>
            </a:r>
          </a:p>
          <a:p>
            <a:r>
              <a:rPr lang="nl-NL" dirty="0"/>
              <a:t>Bezettingsgraden variëren van 75% tot 100%</a:t>
            </a:r>
          </a:p>
          <a:p>
            <a:endParaRPr lang="nl-NL" dirty="0"/>
          </a:p>
          <a:p>
            <a:pPr marL="0" indent="0">
              <a:buNone/>
            </a:pPr>
            <a:r>
              <a:rPr lang="nl-NL" b="1" dirty="0"/>
              <a:t>Opvallend: enkel dure en goedkope groepen</a:t>
            </a:r>
          </a:p>
          <a:p>
            <a:r>
              <a:rPr lang="nl-NL" dirty="0"/>
              <a:t>Meerdere groepen lijken duidelijk duurder dan de intensiteit doet vermoeden</a:t>
            </a:r>
          </a:p>
          <a:p>
            <a:r>
              <a:rPr lang="nl-NL" dirty="0"/>
              <a:t>Enkele groepen lijken juist weer wat te goedkoop</a:t>
            </a:r>
          </a:p>
          <a:p>
            <a:pPr>
              <a:buFont typeface="Wingdings" panose="05000000000000000000" pitchFamily="2" charset="2"/>
              <a:buChar char="à"/>
            </a:pPr>
            <a:r>
              <a:rPr lang="nl-NL" dirty="0">
                <a:sym typeface="Wingdings" panose="05000000000000000000" pitchFamily="2" charset="2"/>
              </a:rPr>
              <a:t>Effecten van lage bezettingsgraad, hoge huisvestingskosten en hoge inhuur PNIL</a:t>
            </a:r>
          </a:p>
          <a:p>
            <a:pPr>
              <a:buFont typeface="Wingdings" panose="05000000000000000000" pitchFamily="2" charset="2"/>
              <a:buChar char="à"/>
            </a:pPr>
            <a:endParaRPr lang="nl-NL" dirty="0">
              <a:sym typeface="Wingdings" panose="05000000000000000000" pitchFamily="2" charset="2"/>
            </a:endParaRPr>
          </a:p>
          <a:p>
            <a:endParaRPr lang="nl-NL" dirty="0"/>
          </a:p>
          <a:p>
            <a:pPr marL="0" indent="0">
              <a:buNone/>
            </a:pPr>
            <a:endParaRPr lang="nl-NL" dirty="0"/>
          </a:p>
          <a:p>
            <a:endParaRPr lang="nl-NL" dirty="0"/>
          </a:p>
          <a:p>
            <a:endParaRPr lang="nl-NL" dirty="0"/>
          </a:p>
          <a:p>
            <a:endParaRPr lang="nl-NL" dirty="0"/>
          </a:p>
          <a:p>
            <a:endParaRPr lang="nl-NL" dirty="0"/>
          </a:p>
          <a:p>
            <a:endParaRPr lang="nl-NL" dirty="0"/>
          </a:p>
        </p:txBody>
      </p:sp>
      <p:sp>
        <p:nvSpPr>
          <p:cNvPr id="4" name="Tijdelijke aanduiding voor dianummer 3">
            <a:extLst>
              <a:ext uri="{FF2B5EF4-FFF2-40B4-BE49-F238E27FC236}">
                <a16:creationId xmlns:a16="http://schemas.microsoft.com/office/drawing/2014/main" id="{E23F9BED-FD65-A3CC-CE98-FC1D77C3F077}"/>
              </a:ext>
            </a:extLst>
          </p:cNvPr>
          <p:cNvSpPr>
            <a:spLocks noGrp="1"/>
          </p:cNvSpPr>
          <p:nvPr>
            <p:ph type="sldNum" sz="quarter" idx="12"/>
          </p:nvPr>
        </p:nvSpPr>
        <p:spPr/>
        <p:txBody>
          <a:bodyPr/>
          <a:lstStyle/>
          <a:p>
            <a:fld id="{408026DC-E504-46CD-AF77-781991F71024}" type="slidenum">
              <a:rPr lang="nl-NL" smtClean="0"/>
              <a:pPr/>
              <a:t>7</a:t>
            </a:fld>
            <a:endParaRPr lang="nl-NL" dirty="0"/>
          </a:p>
        </p:txBody>
      </p:sp>
    </p:spTree>
    <p:extLst>
      <p:ext uri="{BB962C8B-B14F-4D97-AF65-F5344CB8AC3E}">
        <p14:creationId xmlns:p14="http://schemas.microsoft.com/office/powerpoint/2010/main" val="2306558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2DCDDF-EDD0-2B39-7FB5-2029B62318D4}"/>
              </a:ext>
            </a:extLst>
          </p:cNvPr>
          <p:cNvSpPr>
            <a:spLocks noGrp="1"/>
          </p:cNvSpPr>
          <p:nvPr>
            <p:ph type="title"/>
          </p:nvPr>
        </p:nvSpPr>
        <p:spPr/>
        <p:txBody>
          <a:bodyPr/>
          <a:lstStyle/>
          <a:p>
            <a:r>
              <a:rPr lang="nl-NL" dirty="0"/>
              <a:t>Concepttarieven</a:t>
            </a:r>
          </a:p>
        </p:txBody>
      </p:sp>
      <p:sp>
        <p:nvSpPr>
          <p:cNvPr id="3" name="Tijdelijke aanduiding voor inhoud 2">
            <a:extLst>
              <a:ext uri="{FF2B5EF4-FFF2-40B4-BE49-F238E27FC236}">
                <a16:creationId xmlns:a16="http://schemas.microsoft.com/office/drawing/2014/main" id="{FE65E794-7645-FDEE-F5B2-854D0C0ACB52}"/>
              </a:ext>
            </a:extLst>
          </p:cNvPr>
          <p:cNvSpPr>
            <a:spLocks noGrp="1"/>
          </p:cNvSpPr>
          <p:nvPr>
            <p:ph idx="1"/>
          </p:nvPr>
        </p:nvSpPr>
        <p:spPr/>
        <p:txBody>
          <a:bodyPr/>
          <a:lstStyle/>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r>
              <a:rPr lang="nl-NL" dirty="0"/>
              <a:t>Begeleidingsintensiteit: aantal netto roosteruren groepsbegeleiding per jeugdige per dag</a:t>
            </a:r>
          </a:p>
          <a:p>
            <a:endParaRPr lang="nl-NL" dirty="0"/>
          </a:p>
          <a:p>
            <a:r>
              <a:rPr lang="nl-NL" dirty="0"/>
              <a:t>Dus: begeleidingsintensiteit 5,0 bij een groepsgrootte van 8 jeugdigen levert 8 x 5 = 40 uur per dag aan roosteruren op. Per week: 280 roosteruren</a:t>
            </a:r>
          </a:p>
          <a:p>
            <a:endParaRPr lang="nl-NL" dirty="0"/>
          </a:p>
          <a:p>
            <a:r>
              <a:rPr lang="nl-NL" dirty="0"/>
              <a:t>Matching groep vindt zoveel mogelijk plaats op basis van de begeleidingsintensiteit</a:t>
            </a:r>
          </a:p>
          <a:p>
            <a:endParaRPr lang="nl-NL" dirty="0"/>
          </a:p>
          <a:p>
            <a:r>
              <a:rPr lang="nl-NL" dirty="0"/>
              <a:t>Klinische GGZ van </a:t>
            </a:r>
            <a:r>
              <a:rPr lang="nl-NL" dirty="0" err="1"/>
              <a:t>GGZCentraal</a:t>
            </a:r>
            <a:r>
              <a:rPr lang="nl-NL" dirty="0"/>
              <a:t>: Tariefklasse G (ongeveer €622)</a:t>
            </a:r>
          </a:p>
          <a:p>
            <a:endParaRPr lang="nl-NL" dirty="0"/>
          </a:p>
          <a:p>
            <a:pPr marL="0" indent="0">
              <a:buNone/>
            </a:pPr>
            <a:endParaRPr lang="nl-NL" dirty="0"/>
          </a:p>
          <a:p>
            <a:pPr marL="0" indent="0">
              <a:buNone/>
            </a:pPr>
            <a:endParaRPr lang="nl-NL" dirty="0"/>
          </a:p>
        </p:txBody>
      </p:sp>
      <p:sp>
        <p:nvSpPr>
          <p:cNvPr id="4" name="Tijdelijke aanduiding voor dianummer 3">
            <a:extLst>
              <a:ext uri="{FF2B5EF4-FFF2-40B4-BE49-F238E27FC236}">
                <a16:creationId xmlns:a16="http://schemas.microsoft.com/office/drawing/2014/main" id="{9BAA3D18-8F03-30AF-FD1A-072A860D8F8D}"/>
              </a:ext>
            </a:extLst>
          </p:cNvPr>
          <p:cNvSpPr>
            <a:spLocks noGrp="1"/>
          </p:cNvSpPr>
          <p:nvPr>
            <p:ph type="sldNum" sz="quarter" idx="12"/>
          </p:nvPr>
        </p:nvSpPr>
        <p:spPr/>
        <p:txBody>
          <a:bodyPr/>
          <a:lstStyle/>
          <a:p>
            <a:fld id="{408026DC-E504-46CD-AF77-781991F71024}" type="slidenum">
              <a:rPr lang="nl-NL" smtClean="0"/>
              <a:pPr/>
              <a:t>8</a:t>
            </a:fld>
            <a:endParaRPr lang="nl-NL" dirty="0"/>
          </a:p>
        </p:txBody>
      </p:sp>
      <p:pic>
        <p:nvPicPr>
          <p:cNvPr id="9" name="Afbeelding 8">
            <a:extLst>
              <a:ext uri="{FF2B5EF4-FFF2-40B4-BE49-F238E27FC236}">
                <a16:creationId xmlns:a16="http://schemas.microsoft.com/office/drawing/2014/main" id="{23F2FEE5-1C2A-DE29-648E-AB81FABB8758}"/>
              </a:ext>
            </a:extLst>
          </p:cNvPr>
          <p:cNvPicPr>
            <a:picLocks noChangeAspect="1"/>
          </p:cNvPicPr>
          <p:nvPr/>
        </p:nvPicPr>
        <p:blipFill>
          <a:blip r:embed="rId2"/>
          <a:stretch>
            <a:fillRect/>
          </a:stretch>
        </p:blipFill>
        <p:spPr>
          <a:xfrm>
            <a:off x="465710" y="996152"/>
            <a:ext cx="7225475" cy="1928792"/>
          </a:xfrm>
          <a:prstGeom prst="rect">
            <a:avLst/>
          </a:prstGeom>
        </p:spPr>
      </p:pic>
    </p:spTree>
    <p:extLst>
      <p:ext uri="{BB962C8B-B14F-4D97-AF65-F5344CB8AC3E}">
        <p14:creationId xmlns:p14="http://schemas.microsoft.com/office/powerpoint/2010/main" val="429224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296A79-015C-3869-3C32-C92F4DF1F871}"/>
              </a:ext>
            </a:extLst>
          </p:cNvPr>
          <p:cNvSpPr>
            <a:spLocks noGrp="1"/>
          </p:cNvSpPr>
          <p:nvPr>
            <p:ph type="title"/>
          </p:nvPr>
        </p:nvSpPr>
        <p:spPr/>
        <p:txBody>
          <a:bodyPr/>
          <a:lstStyle/>
          <a:p>
            <a:r>
              <a:rPr lang="nl-NL" dirty="0"/>
              <a:t>Bezettingsgraad</a:t>
            </a:r>
          </a:p>
        </p:txBody>
      </p:sp>
      <p:sp>
        <p:nvSpPr>
          <p:cNvPr id="3" name="Tijdelijke aanduiding voor inhoud 2">
            <a:extLst>
              <a:ext uri="{FF2B5EF4-FFF2-40B4-BE49-F238E27FC236}">
                <a16:creationId xmlns:a16="http://schemas.microsoft.com/office/drawing/2014/main" id="{E47BD4FF-8F01-1F6E-BF08-8F0A8EDA908A}"/>
              </a:ext>
            </a:extLst>
          </p:cNvPr>
          <p:cNvSpPr>
            <a:spLocks noGrp="1"/>
          </p:cNvSpPr>
          <p:nvPr>
            <p:ph idx="1"/>
          </p:nvPr>
        </p:nvSpPr>
        <p:spPr/>
        <p:txBody>
          <a:bodyPr/>
          <a:lstStyle/>
          <a:p>
            <a:r>
              <a:rPr lang="nl-NL" dirty="0"/>
              <a:t>Let op: bezettingsgraad beïnvloedt de begeleidingsintensiteit. Als er minder jeugdigen zijn, is per jeugdige meer aandacht.</a:t>
            </a:r>
          </a:p>
          <a:p>
            <a:endParaRPr lang="nl-NL" dirty="0"/>
          </a:p>
          <a:p>
            <a:r>
              <a:rPr lang="nl-NL" dirty="0"/>
              <a:t>Bij de inkoop wordt de begeleidingsintensiteit bepaald. De bezettingsgraad kan dan genormeerd zijn, dus niet lager mogen zijn dan een vast percentage. Dit percentage varieert in ieder geval met de verblijfsduur.</a:t>
            </a:r>
          </a:p>
          <a:p>
            <a:endParaRPr lang="nl-NL" dirty="0"/>
          </a:p>
          <a:p>
            <a:r>
              <a:rPr lang="nl-NL" dirty="0"/>
              <a:t>Relatie doorlooptijd en bezettingsraad</a:t>
            </a:r>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r>
              <a:rPr lang="nl-NL" dirty="0"/>
              <a:t>Crisis, logeren en gesloten jeugdzorg kunnen een afwijkende bezettingsgraad hebben</a:t>
            </a:r>
          </a:p>
        </p:txBody>
      </p:sp>
      <p:sp>
        <p:nvSpPr>
          <p:cNvPr id="4" name="Tijdelijke aanduiding voor dianummer 3">
            <a:extLst>
              <a:ext uri="{FF2B5EF4-FFF2-40B4-BE49-F238E27FC236}">
                <a16:creationId xmlns:a16="http://schemas.microsoft.com/office/drawing/2014/main" id="{AAADAE73-1D9E-4B66-7CBD-B5CAADC7B3E6}"/>
              </a:ext>
            </a:extLst>
          </p:cNvPr>
          <p:cNvSpPr>
            <a:spLocks noGrp="1"/>
          </p:cNvSpPr>
          <p:nvPr>
            <p:ph type="sldNum" sz="quarter" idx="12"/>
          </p:nvPr>
        </p:nvSpPr>
        <p:spPr/>
        <p:txBody>
          <a:bodyPr/>
          <a:lstStyle/>
          <a:p>
            <a:fld id="{408026DC-E504-46CD-AF77-781991F71024}" type="slidenum">
              <a:rPr lang="nl-NL" smtClean="0"/>
              <a:pPr/>
              <a:t>9</a:t>
            </a:fld>
            <a:endParaRPr lang="nl-NL" dirty="0"/>
          </a:p>
        </p:txBody>
      </p:sp>
      <p:pic>
        <p:nvPicPr>
          <p:cNvPr id="5" name="Afbeelding 4">
            <a:extLst>
              <a:ext uri="{FF2B5EF4-FFF2-40B4-BE49-F238E27FC236}">
                <a16:creationId xmlns:a16="http://schemas.microsoft.com/office/drawing/2014/main" id="{1B6F3E86-8D3D-437F-6FD1-8BCD5E85057F}"/>
              </a:ext>
            </a:extLst>
          </p:cNvPr>
          <p:cNvPicPr>
            <a:picLocks noChangeAspect="1"/>
          </p:cNvPicPr>
          <p:nvPr/>
        </p:nvPicPr>
        <p:blipFill>
          <a:blip r:embed="rId2"/>
          <a:stretch>
            <a:fillRect/>
          </a:stretch>
        </p:blipFill>
        <p:spPr>
          <a:xfrm>
            <a:off x="869536" y="3068959"/>
            <a:ext cx="3126400" cy="1736389"/>
          </a:xfrm>
          <a:prstGeom prst="rect">
            <a:avLst/>
          </a:prstGeom>
        </p:spPr>
      </p:pic>
    </p:spTree>
    <p:extLst>
      <p:ext uri="{BB962C8B-B14F-4D97-AF65-F5344CB8AC3E}">
        <p14:creationId xmlns:p14="http://schemas.microsoft.com/office/powerpoint/2010/main" val="331307213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ijleveld advies" id="{EC8085C9-FB70-4ECD-929B-4556525D6B15}" vid="{AAA26CD5-2957-44B3-9F77-C4E4D52D10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bijleveld advies</Template>
  <TotalTime>0</TotalTime>
  <Words>551</Words>
  <Application>Microsoft Office PowerPoint</Application>
  <PresentationFormat>Diavoorstelling (4:3)</PresentationFormat>
  <Paragraphs>142</Paragraphs>
  <Slides>17</Slides>
  <Notes>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17</vt:i4>
      </vt:variant>
    </vt:vector>
  </HeadingPairs>
  <TitlesOfParts>
    <vt:vector size="22" baseType="lpstr">
      <vt:lpstr>Arial</vt:lpstr>
      <vt:lpstr>Calibri</vt:lpstr>
      <vt:lpstr>Tw Cen MT Condensed</vt:lpstr>
      <vt:lpstr>Wingdings</vt:lpstr>
      <vt:lpstr>blank</vt:lpstr>
      <vt:lpstr>1e bijeenkomst herijken tarieven wg Verblijf</vt:lpstr>
      <vt:lpstr>Even vooraf</vt:lpstr>
      <vt:lpstr>Dislaimer</vt:lpstr>
      <vt:lpstr>Inhoud</vt:lpstr>
      <vt:lpstr>Doel</vt:lpstr>
      <vt:lpstr>Onderzoeksverantwoording ambulante producten (1/2)</vt:lpstr>
      <vt:lpstr>Interpretatie van de data</vt:lpstr>
      <vt:lpstr>Concepttarieven</vt:lpstr>
      <vt:lpstr>Bezettingsgraad</vt:lpstr>
      <vt:lpstr>Matching producen en verblijfssoorten</vt:lpstr>
      <vt:lpstr>Algemene normen voor alle verblijfsgroepen</vt:lpstr>
      <vt:lpstr>Salarisschalen mix</vt:lpstr>
      <vt:lpstr>Productspecifieke normen</vt:lpstr>
      <vt:lpstr>Pleegzorg en deeltijdpleegzorg</vt:lpstr>
      <vt:lpstr>Gezinshuizen</vt:lpstr>
      <vt:lpstr>Hoe nu verder</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1e bijeenkomst herijken tarieven wg Verblijf</dc:title>
  <dc:creator>Sybe Bijleveld</dc:creator>
  <cp:lastModifiedBy>Binsbergen-van Tuil, Rianka van</cp:lastModifiedBy>
  <cp:revision>9</cp:revision>
  <dcterms:created xsi:type="dcterms:W3CDTF">2023-06-15T07:06:49Z</dcterms:created>
  <dcterms:modified xsi:type="dcterms:W3CDTF">2023-09-27T11:09:38Z</dcterms:modified>
</cp:coreProperties>
</file>