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268" r:id="rId4"/>
    <p:sldId id="269" r:id="rId5"/>
    <p:sldId id="267" r:id="rId6"/>
    <p:sldId id="270" r:id="rId7"/>
    <p:sldId id="266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C832"/>
    <a:srgbClr val="0A0A64"/>
    <a:srgbClr val="64BC6C"/>
    <a:srgbClr val="110B7F"/>
    <a:srgbClr val="0901A1"/>
    <a:srgbClr val="FAC800"/>
    <a:srgbClr val="34E434"/>
    <a:srgbClr val="50C850"/>
    <a:srgbClr val="74E13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>
      <p:cViewPr varScale="1">
        <p:scale>
          <a:sx n="130" d="100"/>
          <a:sy n="130" d="100"/>
        </p:scale>
        <p:origin x="111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BCB4D-9660-4766-B4DC-1E3102CA64CA}" type="datetimeFigureOut">
              <a:rPr lang="nl-NL" smtClean="0"/>
              <a:pPr/>
              <a:t>27-9-2023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B9461-B132-4F9B-82EB-641BF33131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mailto:sybe@bijleveldadvies.nl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30" y="2844805"/>
            <a:ext cx="7772400" cy="798509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530" y="3857628"/>
            <a:ext cx="6400800" cy="542932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832155" y="71414"/>
            <a:ext cx="32404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b="1" noProof="0" dirty="0">
                <a:solidFill>
                  <a:srgbClr val="32C832"/>
                </a:solidFill>
                <a:latin typeface="Tw Cen MT Condensed" pitchFamily="34" charset="0"/>
                <a:cs typeface="Tunga" pitchFamily="2"/>
              </a:rPr>
              <a:t>Sybe</a:t>
            </a:r>
            <a:r>
              <a:rPr lang="nl-NL" sz="4400" b="1" noProof="0" dirty="0">
                <a:solidFill>
                  <a:schemeClr val="accent1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3200" b="1" noProof="0" dirty="0">
                <a:solidFill>
                  <a:srgbClr val="0A0A64"/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71530" y="5929316"/>
            <a:ext cx="3286122" cy="285766"/>
          </a:xfrm>
        </p:spPr>
        <p:txBody>
          <a:bodyPr>
            <a:noAutofit/>
          </a:bodyPr>
          <a:lstStyle>
            <a:lvl1pPr>
              <a:buNone/>
              <a:defRPr sz="1400">
                <a:solidFill>
                  <a:srgbClr val="002060"/>
                </a:solidFill>
              </a:defRPr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l-NL" noProof="0"/>
              <a:t>Plaats, datum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357190"/>
          </a:xfrm>
        </p:spPr>
        <p:txBody>
          <a:bodyPr lIns="0" tIns="0" bIns="0" anchor="ctr" anchorCtr="0">
            <a:noAutofit/>
          </a:bodyPr>
          <a:lstStyle>
            <a:lvl1pPr algn="l">
              <a:defRPr sz="18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72098"/>
          </a:xfrm>
        </p:spPr>
        <p:txBody>
          <a:bodyPr lIns="0" tIns="0" rIns="0" bIns="0">
            <a:noAutofit/>
          </a:bodyPr>
          <a:lstStyle>
            <a:lvl1pPr algn="l">
              <a:buFont typeface="Wingdings" pitchFamily="2" charset="2"/>
              <a:buChar char="§"/>
              <a:defRPr sz="14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 sz="11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 sz="105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 sz="105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7" name="TextBox 7"/>
          <p:cNvSpPr txBox="1">
            <a:spLocks/>
          </p:cNvSpPr>
          <p:nvPr userDrawn="1"/>
        </p:nvSpPr>
        <p:spPr>
          <a:xfrm>
            <a:off x="7000892" y="6286543"/>
            <a:ext cx="1727908" cy="5000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 kern="1200" noProof="0" dirty="0">
                <a:solidFill>
                  <a:srgbClr val="32C832"/>
                </a:solidFill>
                <a:latin typeface="Tw Cen MT Condensed" pitchFamily="34" charset="0"/>
                <a:ea typeface="+mn-ea"/>
                <a:cs typeface="Tunga" pitchFamily="2"/>
              </a:rPr>
              <a:t>Sybe</a:t>
            </a:r>
            <a:r>
              <a:rPr lang="nl-NL" sz="2800" b="1" noProof="0" dirty="0">
                <a:solidFill>
                  <a:schemeClr val="tx2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1800" b="1" noProof="0" dirty="0">
                <a:solidFill>
                  <a:schemeClr val="tx2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8000" y="785794"/>
            <a:ext cx="8229600" cy="0"/>
          </a:xfrm>
          <a:prstGeom prst="line">
            <a:avLst/>
          </a:prstGeom>
          <a:ln w="28575">
            <a:solidFill>
              <a:srgbClr val="32C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4002"/>
            <a:ext cx="2133600" cy="365125"/>
          </a:xfrm>
        </p:spPr>
        <p:txBody>
          <a:bodyPr/>
          <a:lstStyle>
            <a:lvl1pPr algn="ctr"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08026DC-E504-46CD-AF77-781991F7102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907489" y="2643182"/>
            <a:ext cx="53290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5400" b="1" noProof="0" dirty="0">
                <a:solidFill>
                  <a:srgbClr val="32C832"/>
                </a:solidFill>
                <a:latin typeface="Tw Cen MT Condensed" pitchFamily="34" charset="0"/>
                <a:cs typeface="Tunga" pitchFamily="2"/>
              </a:rPr>
              <a:t>Sybe</a:t>
            </a:r>
            <a:r>
              <a:rPr lang="nl-NL" sz="7200" b="1" noProof="0" dirty="0">
                <a:solidFill>
                  <a:schemeClr val="accent1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5400" b="1" noProof="0" dirty="0">
                <a:solidFill>
                  <a:srgbClr val="0A0A64"/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662136" y="5572140"/>
            <a:ext cx="1819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Contact</a:t>
            </a:r>
          </a:p>
          <a:p>
            <a:pPr algn="ctr"/>
            <a:r>
              <a:rPr lang="nl-NL" sz="1200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Sybe Bijleveld</a:t>
            </a:r>
          </a:p>
          <a:p>
            <a:pPr algn="ctr"/>
            <a:r>
              <a:rPr lang="nl-NL" sz="1200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06 11003999</a:t>
            </a:r>
          </a:p>
          <a:p>
            <a:pPr algn="ctr"/>
            <a:r>
              <a:rPr lang="nl-NL" sz="1200" kern="1200" noProof="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  <a:hlinkClick r:id="rId2"/>
              </a:rPr>
              <a:t>sybe@bijleveldadvies.nl</a:t>
            </a:r>
            <a:endParaRPr lang="nl-NL" sz="1200" kern="1200" noProof="0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D83BFE9-47CF-4505-B6C8-93752E18C8A1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2e bijeenkomst Herijken tarieven werkgroep Ambulant Groep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Herijking producten en tarieven</a:t>
            </a:r>
          </a:p>
          <a:p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Ede, 22 juni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Inhoud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 staan we?</a:t>
            </a:r>
          </a:p>
          <a:p>
            <a:r>
              <a:rPr lang="nl-NL" dirty="0"/>
              <a:t>Huisbezoeken (ambulante inzet)</a:t>
            </a:r>
          </a:p>
          <a:p>
            <a:r>
              <a:rPr lang="nl-NL" dirty="0"/>
              <a:t>Bezettingsgraad – declaratieregels</a:t>
            </a:r>
          </a:p>
          <a:p>
            <a:r>
              <a:rPr lang="nl-NL" dirty="0" err="1"/>
              <a:t>Doorakkeren</a:t>
            </a:r>
            <a:r>
              <a:rPr lang="nl-NL" dirty="0"/>
              <a:t> modellering</a:t>
            </a:r>
          </a:p>
          <a:p>
            <a:r>
              <a:rPr lang="nl-NL" dirty="0"/>
              <a:t>Gezinshuizen</a:t>
            </a:r>
          </a:p>
          <a:p>
            <a:r>
              <a:rPr lang="nl-NL" dirty="0"/>
              <a:t>Hoe verder?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Let op: dit is een aangepaste presentatie</a:t>
            </a:r>
          </a:p>
          <a:p>
            <a:r>
              <a:rPr lang="nl-NL" dirty="0"/>
              <a:t>De financiële cijfers zijn teruggerekend naar prijspeil 2023</a:t>
            </a:r>
          </a:p>
          <a:p>
            <a:r>
              <a:rPr lang="nl-NL" dirty="0"/>
              <a:t>De resultaten van de werkgroep zijn toegevoegd (tabel met alle variabelen)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E91F35-0D25-B823-20ED-9A45F21A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Huisbezoeken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A613DE-502E-1FFB-BC35-4D5C50E17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Voorstel 13/6/2023 was: </a:t>
            </a:r>
          </a:p>
          <a:p>
            <a:r>
              <a:rPr lang="nl-NL" dirty="0"/>
              <a:t>Dagverblijf omvat alleen verblijf in groep gedragswetenschapper (niet bij begeleiding regulier)</a:t>
            </a:r>
          </a:p>
          <a:p>
            <a:r>
              <a:rPr lang="nl-NL" dirty="0"/>
              <a:t>Zorgaanbieders die dagverblijf combineren met ambulante inzet, beschrijven deze inzet (doel en omvang en benodigd ambulante product)</a:t>
            </a:r>
          </a:p>
          <a:p>
            <a:r>
              <a:rPr lang="nl-NL" dirty="0"/>
              <a:t>Ambulante zorg wordt toegewezen op een maximum maar mag gemiddeld over alle jeugdigen per jaar niet boven een norm komen.</a:t>
            </a:r>
          </a:p>
          <a:p>
            <a:endParaRPr lang="nl-NL" dirty="0"/>
          </a:p>
          <a:p>
            <a:r>
              <a:rPr lang="nl-NL" dirty="0"/>
              <a:t>Vraag: hoe groot moet deze toewijzing zijn?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F3F5D4-4DFC-DAE9-94E5-F0112B1F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537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4C9E0-9FEB-0C73-B2BB-AB1860951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Bezettingsgraad – declaratieregels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07A976-9433-D2F7-E07B-F99B00BCC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Wat is een reële bezettingsgraad als:</a:t>
            </a:r>
          </a:p>
          <a:p>
            <a:pPr>
              <a:buFont typeface="+mj-lt"/>
              <a:buAutoNum type="arabicPeriod"/>
            </a:pPr>
            <a:r>
              <a:rPr lang="nl-NL" dirty="0"/>
              <a:t>Geplande aanwezigheid mag worden gedeclareerd (niet: time-in/time-out)</a:t>
            </a:r>
          </a:p>
          <a:p>
            <a:pPr>
              <a:buFont typeface="+mj-lt"/>
              <a:buAutoNum type="arabicPeriod"/>
            </a:pPr>
            <a:r>
              <a:rPr lang="nl-NL" dirty="0"/>
              <a:t>No-show afzeggingen &lt;24 uur mogen worden gedeclareerd (maximum: 25% van de geplande aanwezigheid per maand).</a:t>
            </a:r>
          </a:p>
          <a:p>
            <a:pPr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Geplande aanwezigheid:</a:t>
            </a:r>
          </a:p>
          <a:p>
            <a:r>
              <a:rPr lang="nl-NL" dirty="0"/>
              <a:t>Met de ouders afgesproken aanwezigheid dagen en tijden (vaak: openingsuren)</a:t>
            </a:r>
          </a:p>
          <a:p>
            <a:pPr>
              <a:buFont typeface="+mj-lt"/>
              <a:buAutoNum type="arabicPeriod"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AE599B-DCFF-D6B7-D143-A00CAB42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389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F21EAD-721A-39B2-6ECD-15830A0A2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Doorakkeren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D71203-6711-8269-D53D-563399B54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Belangrijkste variabelen:</a:t>
            </a:r>
          </a:p>
          <a:p>
            <a:r>
              <a:rPr lang="nl-NL" dirty="0"/>
              <a:t>Bezettingsgraad</a:t>
            </a:r>
          </a:p>
          <a:p>
            <a:r>
              <a:rPr lang="nl-NL" dirty="0"/>
              <a:t>Begeleidingsintensiteit (groepsgrootte en roosteruren)</a:t>
            </a:r>
          </a:p>
          <a:p>
            <a:r>
              <a:rPr lang="nl-NL" dirty="0"/>
              <a:t>Salariskosten</a:t>
            </a:r>
          </a:p>
          <a:p>
            <a:r>
              <a:rPr lang="nl-NL" dirty="0"/>
              <a:t>Huisvestingskosten en openingsuren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B0B766F-65ED-5A83-02D3-FC0794D2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452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05B89-70A9-CDC6-90EA-16F50B2C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Resultaten van het </a:t>
            </a:r>
            <a:r>
              <a:rPr lang="nl-NL" dirty="0" err="1"/>
              <a:t>doorakkeren</a:t>
            </a:r>
            <a:r>
              <a:rPr lang="nl-NL" dirty="0"/>
              <a:t> (later toegevoegde slide)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D0AD884-7842-192A-F572-DA5C048C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6</a:t>
            </a:fld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BA53A5C-EF75-C6B5-4081-23746EEED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022912"/>
            <a:ext cx="6984776" cy="5225879"/>
          </a:xfrm>
          <a:prstGeom prst="rect">
            <a:avLst/>
          </a:prstGeom>
        </p:spPr>
      </p:pic>
      <p:sp>
        <p:nvSpPr>
          <p:cNvPr id="7" name="Explosie: 8 punten 6">
            <a:extLst>
              <a:ext uri="{FF2B5EF4-FFF2-40B4-BE49-F238E27FC236}">
                <a16:creationId xmlns:a16="http://schemas.microsoft.com/office/drawing/2014/main" id="{1863C593-9D69-7AAF-AABD-2DE9293BEC8A}"/>
              </a:ext>
            </a:extLst>
          </p:cNvPr>
          <p:cNvSpPr/>
          <p:nvPr/>
        </p:nvSpPr>
        <p:spPr>
          <a:xfrm>
            <a:off x="7308304" y="116632"/>
            <a:ext cx="1656184" cy="1008112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pp2023</a:t>
            </a:r>
          </a:p>
        </p:txBody>
      </p:sp>
    </p:spTree>
    <p:extLst>
      <p:ext uri="{BB962C8B-B14F-4D97-AF65-F5344CB8AC3E}">
        <p14:creationId xmlns:p14="http://schemas.microsoft.com/office/powerpoint/2010/main" val="122276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B265D0-3DB9-E4AC-0286-BB2393CBB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nu verder?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1FE8DF-22E9-55B2-F5AF-9E71461EF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7D9B1D6-8B5B-7AE5-9C7C-85818F0A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8290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jleveld advies" id="{EC8085C9-FB70-4ECD-929B-4556525D6B15}" vid="{AAA26CD5-2957-44B3-9F77-C4E4D52D10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bijleveld advies</Template>
  <TotalTime>0</TotalTime>
  <Words>228</Words>
  <Application>Microsoft Office PowerPoint</Application>
  <PresentationFormat>Diavoorstelling (4:3)</PresentationFormat>
  <Paragraphs>46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Tw Cen MT Condensed</vt:lpstr>
      <vt:lpstr>Wingdings</vt:lpstr>
      <vt:lpstr>blank</vt:lpstr>
      <vt:lpstr>2e bijeenkomst Herijken tarieven werkgroep Ambulant Groep</vt:lpstr>
      <vt:lpstr>Inhoud</vt:lpstr>
      <vt:lpstr>Huisbezoeken</vt:lpstr>
      <vt:lpstr>Bezettingsgraad – declaratieregels </vt:lpstr>
      <vt:lpstr>Doorakkeren</vt:lpstr>
      <vt:lpstr>Resultaten van het doorakkeren (later toegevoegde slide)</vt:lpstr>
      <vt:lpstr>Hoe nu verder?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1e bijeenkomst Herijken tarieven werkgroep Ambulant Groep</dc:title>
  <dc:creator>Sybe Bijleveld</dc:creator>
  <cp:lastModifiedBy>Binsbergen-van Tuil, Rianka van</cp:lastModifiedBy>
  <cp:revision>13</cp:revision>
  <dcterms:created xsi:type="dcterms:W3CDTF">2023-06-12T21:53:44Z</dcterms:created>
  <dcterms:modified xsi:type="dcterms:W3CDTF">2023-09-27T11:10:49Z</dcterms:modified>
</cp:coreProperties>
</file>