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76" r:id="rId3"/>
    <p:sldId id="277" r:id="rId4"/>
    <p:sldId id="265" r:id="rId5"/>
    <p:sldId id="280" r:id="rId6"/>
    <p:sldId id="279" r:id="rId7"/>
    <p:sldId id="281" r:id="rId8"/>
    <p:sldId id="270" r:id="rId9"/>
    <p:sldId id="278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C832"/>
    <a:srgbClr val="0A0A64"/>
    <a:srgbClr val="64BC6C"/>
    <a:srgbClr val="110B7F"/>
    <a:srgbClr val="0901A1"/>
    <a:srgbClr val="FAC800"/>
    <a:srgbClr val="34E434"/>
    <a:srgbClr val="50C850"/>
    <a:srgbClr val="74E13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130" d="100"/>
          <a:sy n="130" d="100"/>
        </p:scale>
        <p:origin x="11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CB4D-9660-4766-B4DC-1E3102CA64CA}" type="datetimeFigureOut">
              <a:rPr lang="nl-NL" smtClean="0"/>
              <a:pPr/>
              <a:t>27-9-2023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9461-B132-4F9B-82EB-641BF33131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837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B9461-B132-4F9B-82EB-641BF3313111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mailto:sybe@bijleveldadvies.n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30" y="2844805"/>
            <a:ext cx="7772400" cy="798509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530" y="3857628"/>
            <a:ext cx="6400800" cy="54293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832155" y="71414"/>
            <a:ext cx="3240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44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32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71530" y="5929316"/>
            <a:ext cx="3286122" cy="285766"/>
          </a:xfrm>
        </p:spPr>
        <p:txBody>
          <a:bodyPr>
            <a:noAutofit/>
          </a:bodyPr>
          <a:lstStyle>
            <a:lvl1pPr>
              <a:buNone/>
              <a:defRPr sz="1400">
                <a:solidFill>
                  <a:srgbClr val="002060"/>
                </a:solidFill>
              </a:defRPr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nl-NL" noProof="0"/>
              <a:t>Plaats, datum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 lIns="0" tIns="0" bIns="0" anchor="ctr" anchorCtr="0">
            <a:noAutofit/>
          </a:bodyPr>
          <a:lstStyle>
            <a:lvl1pPr algn="l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 lIns="0" tIns="0" rIns="0" bIns="0">
            <a:noAutofit/>
          </a:bodyPr>
          <a:lstStyle>
            <a:lvl1pPr algn="l">
              <a:buFont typeface="Wingdings" pitchFamily="2" charset="2"/>
              <a:buChar char="§"/>
              <a:defRPr sz="14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 sz="11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 sz="105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extBox 7"/>
          <p:cNvSpPr txBox="1">
            <a:spLocks/>
          </p:cNvSpPr>
          <p:nvPr userDrawn="1"/>
        </p:nvSpPr>
        <p:spPr>
          <a:xfrm>
            <a:off x="7000892" y="6286543"/>
            <a:ext cx="1727908" cy="5000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b="1" kern="1200" noProof="0" dirty="0">
                <a:solidFill>
                  <a:srgbClr val="32C832"/>
                </a:solidFill>
                <a:latin typeface="Tw Cen MT Condensed" pitchFamily="34" charset="0"/>
                <a:ea typeface="+mn-ea"/>
                <a:cs typeface="Tunga" pitchFamily="2"/>
              </a:rPr>
              <a:t>Sybe</a:t>
            </a:r>
            <a:r>
              <a:rPr lang="nl-NL" sz="2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1800" b="1" noProof="0" dirty="0">
                <a:solidFill>
                  <a:schemeClr val="tx2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8000" y="785794"/>
            <a:ext cx="8229600" cy="0"/>
          </a:xfrm>
          <a:prstGeom prst="line">
            <a:avLst/>
          </a:prstGeom>
          <a:ln w="28575">
            <a:solidFill>
              <a:srgbClr val="32C8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54002"/>
            <a:ext cx="2133600" cy="365125"/>
          </a:xfrm>
        </p:spPr>
        <p:txBody>
          <a:bodyPr/>
          <a:lstStyle>
            <a:lvl1pPr algn="ctr"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8026DC-E504-46CD-AF77-781991F7102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907489" y="2643182"/>
            <a:ext cx="5329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5400" b="1" noProof="0" dirty="0">
                <a:solidFill>
                  <a:srgbClr val="32C832"/>
                </a:solidFill>
                <a:latin typeface="Tw Cen MT Condensed" pitchFamily="34" charset="0"/>
                <a:cs typeface="Tunga" pitchFamily="2"/>
              </a:rPr>
              <a:t>Sybe</a:t>
            </a:r>
            <a:r>
              <a:rPr lang="nl-NL" sz="7200" b="1" noProof="0" dirty="0">
                <a:solidFill>
                  <a:schemeClr val="accent1">
                    <a:lumMod val="75000"/>
                  </a:schemeClr>
                </a:solidFill>
                <a:latin typeface="Tw Cen MT Condensed" pitchFamily="34" charset="0"/>
                <a:cs typeface="Tunga" pitchFamily="2"/>
              </a:rPr>
              <a:t> </a:t>
            </a:r>
            <a:r>
              <a:rPr lang="nl-NL" sz="5400" b="1" noProof="0" dirty="0">
                <a:solidFill>
                  <a:srgbClr val="0A0A64"/>
                </a:solidFill>
                <a:latin typeface="Tw Cen MT Condensed" pitchFamily="34" charset="0"/>
                <a:cs typeface="Tunga" pitchFamily="2"/>
              </a:rPr>
              <a:t>Bijleveld Advies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662136" y="5572140"/>
            <a:ext cx="18197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Contact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Sybe Bijleveld</a:t>
            </a:r>
          </a:p>
          <a:p>
            <a:pPr algn="ctr"/>
            <a:r>
              <a:rPr lang="nl-NL" sz="1200" noProof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06 11003999</a:t>
            </a:r>
          </a:p>
          <a:p>
            <a:pPr algn="ctr"/>
            <a:r>
              <a:rPr lang="nl-NL" sz="1200" kern="1200" noProof="0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  <a:hlinkClick r:id="rId2"/>
              </a:rPr>
              <a:t>sybe@bijleveldadvies.nl</a:t>
            </a:r>
            <a:endParaRPr lang="nl-NL" sz="1200" kern="1200" noProof="0" dirty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D83BFE9-47CF-4505-B6C8-93752E18C8A1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2e bijeenkomst Herijken tarieven werkgroep Wonen en verblijf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Terugkoppeling (let op: nu op prijspeil 2023)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Ede, 22 juni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7A6B2F-FA90-8BC0-FEBC-406F0F8E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Disclaimer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1705A4-957C-3E07-48D9-CFA8C53F9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 cijfers betreffen verkenningen en analyses</a:t>
            </a:r>
          </a:p>
          <a:p>
            <a:r>
              <a:rPr lang="nl-NL" dirty="0"/>
              <a:t>Veel van de cijfers zijn gebaseerd op data, dus nog zonder normeringen </a:t>
            </a:r>
          </a:p>
          <a:p>
            <a:r>
              <a:rPr lang="nl-NL" dirty="0"/>
              <a:t>Aan de cijfers kunnen geen rechten worden ontleend.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Let op: dit is een aangepaste presentatie</a:t>
            </a:r>
          </a:p>
          <a:p>
            <a:r>
              <a:rPr lang="nl-NL" dirty="0"/>
              <a:t>De financiële cijfers zijn teruggerekend naar prijspeil 2023</a:t>
            </a:r>
          </a:p>
          <a:p>
            <a:r>
              <a:rPr lang="nl-NL" dirty="0"/>
              <a:t>De resultaten van de werkgroep zijn toegevoegd (tabel met alle variabelen)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3E88858-58CA-A772-E223-D2E1224E2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921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33973B-BB2C-B0E3-7608-8B91AAE3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Aankondiging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8082BF-BA7D-CF2F-EB2D-37FFAD436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tariefvoorstel in het FAT zal prijspeil 2023 zijn </a:t>
            </a:r>
            <a:r>
              <a:rPr lang="nl-NL" dirty="0" err="1"/>
              <a:t>ipv</a:t>
            </a:r>
            <a:r>
              <a:rPr lang="nl-NL" dirty="0"/>
              <a:t> 2024</a:t>
            </a:r>
          </a:p>
          <a:p>
            <a:r>
              <a:rPr lang="nl-NL" dirty="0"/>
              <a:t>Na vaststelling van tarieven vindt reguliere indexatie plaats naar prijspeil 2024</a:t>
            </a:r>
          </a:p>
          <a:p>
            <a:endParaRPr lang="nl-NL" dirty="0"/>
          </a:p>
          <a:p>
            <a:r>
              <a:rPr lang="nl-NL" dirty="0"/>
              <a:t>Maar: deze </a:t>
            </a:r>
            <a:r>
              <a:rPr lang="nl-NL" dirty="0" err="1"/>
              <a:t>werkgroepbijeenkomst</a:t>
            </a:r>
            <a:r>
              <a:rPr lang="nl-NL" dirty="0"/>
              <a:t> op nog prijspeil 2024 (voor de herkenbaarheid)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778343-7A09-ECCB-D896-4EBC125E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44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Bezettingsgraad – doorlooptijd </a:t>
            </a:r>
          </a:p>
          <a:p>
            <a:r>
              <a:rPr lang="nl-NL" dirty="0"/>
              <a:t>Bespreken modellering 13/06/2023 </a:t>
            </a:r>
            <a:r>
              <a:rPr lang="nl-NL" dirty="0">
                <a:sym typeface="Wingdings" panose="05000000000000000000" pitchFamily="2" charset="2"/>
              </a:rPr>
              <a:t> alle producten ‘</a:t>
            </a:r>
            <a:r>
              <a:rPr lang="nl-NL" dirty="0" err="1">
                <a:sym typeface="Wingdings" panose="05000000000000000000" pitchFamily="2" charset="2"/>
              </a:rPr>
              <a:t>doorakkereren</a:t>
            </a:r>
            <a:r>
              <a:rPr lang="nl-NL" dirty="0">
                <a:sym typeface="Wingdings" panose="05000000000000000000" pitchFamily="2" charset="2"/>
              </a:rPr>
              <a:t>’</a:t>
            </a:r>
          </a:p>
          <a:p>
            <a:r>
              <a:rPr lang="nl-NL" dirty="0">
                <a:sym typeface="Wingdings" panose="05000000000000000000" pitchFamily="2" charset="2"/>
              </a:rPr>
              <a:t>Hoe verder?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4</a:t>
            </a:fld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FFCDD8-3270-8919-9634-1ECF951CF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Bezettingsgraad en doorlooptijd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00D22C-9CC7-DCB7-9B36-BD49C2DD8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6261"/>
            <a:ext cx="8229600" cy="5072098"/>
          </a:xfrm>
        </p:spPr>
        <p:txBody>
          <a:bodyPr/>
          <a:lstStyle/>
          <a:p>
            <a:r>
              <a:rPr lang="nl-NL" dirty="0"/>
              <a:t>Wat vinden we van het aanbrengen van deze relatie in de bekostiging?</a:t>
            </a:r>
          </a:p>
          <a:p>
            <a:r>
              <a:rPr lang="nl-NL" dirty="0"/>
              <a:t>Uitgebreidere tabel (extra stappen tussen 365 en 180 dagen)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07BBA8-4030-E490-A0EA-369146930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5</a:t>
            </a:fld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4139852-AB51-F13F-5743-325FDD545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72816"/>
            <a:ext cx="2853558" cy="217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3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Doorakkeren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Belangrijkste variabelen voor de kostprijs:</a:t>
            </a:r>
          </a:p>
          <a:p>
            <a:r>
              <a:rPr lang="nl-NL" dirty="0"/>
              <a:t>Relatie tussen roosteruren en groepsgrootte (‘begeleidingsintensiteit’)</a:t>
            </a:r>
          </a:p>
          <a:p>
            <a:r>
              <a:rPr lang="nl-NL" dirty="0"/>
              <a:t>Salarisniveaus begeleiders</a:t>
            </a:r>
          </a:p>
          <a:p>
            <a:r>
              <a:rPr lang="nl-NL" dirty="0"/>
              <a:t>Omvang overhead</a:t>
            </a:r>
          </a:p>
          <a:p>
            <a:r>
              <a:rPr lang="nl-NL" dirty="0"/>
              <a:t>Omvang huisvestingskosten</a:t>
            </a:r>
          </a:p>
          <a:p>
            <a:r>
              <a:rPr lang="nl-NL" dirty="0"/>
              <a:t>Omvang gedragswetenschappelijke ondersteuning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C106F832-5529-620E-F1B1-B08FC0426FB5}"/>
              </a:ext>
            </a:extLst>
          </p:cNvPr>
          <p:cNvSpPr/>
          <p:nvPr/>
        </p:nvSpPr>
        <p:spPr>
          <a:xfrm>
            <a:off x="5868144" y="1844824"/>
            <a:ext cx="216024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652841C-A291-F5F6-CB2C-0A7550356AE6}"/>
              </a:ext>
            </a:extLst>
          </p:cNvPr>
          <p:cNvSpPr txBox="1"/>
          <p:nvPr/>
        </p:nvSpPr>
        <p:spPr>
          <a:xfrm>
            <a:off x="6228184" y="2141131"/>
            <a:ext cx="127951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50" dirty="0"/>
              <a:t>Verschillen </a:t>
            </a:r>
            <a:r>
              <a:rPr lang="nl-NL" sz="1050" b="1" i="1" dirty="0"/>
              <a:t>tussen</a:t>
            </a:r>
          </a:p>
          <a:p>
            <a:r>
              <a:rPr lang="nl-NL" sz="1050" dirty="0"/>
              <a:t> verblijfsproducten?</a:t>
            </a:r>
          </a:p>
        </p:txBody>
      </p:sp>
    </p:spTree>
    <p:extLst>
      <p:ext uri="{BB962C8B-B14F-4D97-AF65-F5344CB8AC3E}">
        <p14:creationId xmlns:p14="http://schemas.microsoft.com/office/powerpoint/2010/main" val="330760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0F8AA-E59F-1DF4-712D-A8318C628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Resultaten van het </a:t>
            </a:r>
            <a:r>
              <a:rPr lang="nl-NL" dirty="0" err="1"/>
              <a:t>doorakkeren</a:t>
            </a:r>
            <a:r>
              <a:rPr lang="nl-NL" dirty="0"/>
              <a:t> (later toegevoegde slide)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96C7A50-DD0F-A517-9600-B16EBEDF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5" name="Explosie: 8 punten 4">
            <a:extLst>
              <a:ext uri="{FF2B5EF4-FFF2-40B4-BE49-F238E27FC236}">
                <a16:creationId xmlns:a16="http://schemas.microsoft.com/office/drawing/2014/main" id="{78B69223-38FB-FF16-EB3F-15B702891848}"/>
              </a:ext>
            </a:extLst>
          </p:cNvPr>
          <p:cNvSpPr/>
          <p:nvPr/>
        </p:nvSpPr>
        <p:spPr>
          <a:xfrm>
            <a:off x="7308304" y="281738"/>
            <a:ext cx="1656184" cy="1008112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pp2023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E4D64E0-C30F-AAF0-6303-5CCBC9588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63" y="1436716"/>
            <a:ext cx="7636094" cy="341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3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93FD7C-F37D-DF2B-AD09-50F899BBD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Gezinshuizen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1AC785-3401-1E56-FD43-0D98331B9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Rekentool per gezinshuis (niet: per jeugdige)</a:t>
            </a:r>
          </a:p>
          <a:p>
            <a:r>
              <a:rPr lang="nl-NL" dirty="0"/>
              <a:t>Daarmee indelen in (bijvoorbeeld) licht, middel en zwaar</a:t>
            </a:r>
          </a:p>
          <a:p>
            <a:r>
              <a:rPr lang="nl-NL" dirty="0"/>
              <a:t>‘Extra ondersteuning’ </a:t>
            </a:r>
            <a:r>
              <a:rPr lang="nl-NL" dirty="0">
                <a:sym typeface="Wingdings" panose="05000000000000000000" pitchFamily="2" charset="2"/>
              </a:rPr>
              <a:t> standaard 1,0, bij (onderbouwde) uitzondering hoger.</a:t>
            </a:r>
          </a:p>
          <a:p>
            <a:r>
              <a:rPr lang="nl-NL" dirty="0">
                <a:sym typeface="Wingdings" panose="05000000000000000000" pitchFamily="2" charset="2"/>
              </a:rPr>
              <a:t>Zware problematiek: extra toewijzing ambulant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6FAC306-C967-1404-40B8-DADDD4D0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8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987026-F080-0697-D0A3-F5A2349C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nu verder?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256167-0CD1-3A70-FBF3-F30244462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E549C6-3907-3649-4CE0-03519C23B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26DC-E504-46CD-AF77-781991F71024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11979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ijleveld advies" id="{EC8085C9-FB70-4ECD-929B-4556525D6B15}" vid="{AAA26CD5-2957-44B3-9F77-C4E4D52D10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bijleveld advies</Template>
  <TotalTime>0</TotalTime>
  <Words>257</Words>
  <Application>Microsoft Office PowerPoint</Application>
  <PresentationFormat>Diavoorstelling (4:3)</PresentationFormat>
  <Paragraphs>65</Paragraphs>
  <Slides>10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Tw Cen MT Condensed</vt:lpstr>
      <vt:lpstr>Wingdings</vt:lpstr>
      <vt:lpstr>blank</vt:lpstr>
      <vt:lpstr>2e bijeenkomst Herijken tarieven werkgroep Wonen en verblijf</vt:lpstr>
      <vt:lpstr>Disclaimer</vt:lpstr>
      <vt:lpstr>Aankondiging</vt:lpstr>
      <vt:lpstr>Agenda</vt:lpstr>
      <vt:lpstr>Bezettingsgraad en doorlooptijd</vt:lpstr>
      <vt:lpstr>Doorakkeren</vt:lpstr>
      <vt:lpstr>Resultaten van het doorakkeren (later toegevoegde slide)</vt:lpstr>
      <vt:lpstr>Gezinshuizen</vt:lpstr>
      <vt:lpstr>Hoe nu verder?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2e bijeenkomst Herijken tarieven werkgroep Wonen en verblijf</dc:title>
  <dc:creator>Sybe Bijleveld</dc:creator>
  <cp:lastModifiedBy>Binsbergen-van Tuil, Rianka van</cp:lastModifiedBy>
  <cp:revision>8</cp:revision>
  <dcterms:created xsi:type="dcterms:W3CDTF">2023-06-21T05:35:31Z</dcterms:created>
  <dcterms:modified xsi:type="dcterms:W3CDTF">2023-09-27T11:11:04Z</dcterms:modified>
</cp:coreProperties>
</file>