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76" r:id="rId3"/>
    <p:sldId id="265" r:id="rId4"/>
    <p:sldId id="272" r:id="rId5"/>
    <p:sldId id="266" r:id="rId6"/>
    <p:sldId id="268" r:id="rId7"/>
    <p:sldId id="271" r:id="rId8"/>
    <p:sldId id="273" r:id="rId9"/>
    <p:sldId id="275" r:id="rId10"/>
    <p:sldId id="277" r:id="rId11"/>
    <p:sldId id="270" r:id="rId12"/>
    <p:sldId id="269" r:id="rId13"/>
    <p:sldId id="267" r:id="rId14"/>
    <p:sldId id="263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C832"/>
    <a:srgbClr val="0A0A64"/>
    <a:srgbClr val="64BC6C"/>
    <a:srgbClr val="110B7F"/>
    <a:srgbClr val="0901A1"/>
    <a:srgbClr val="FAC800"/>
    <a:srgbClr val="34E434"/>
    <a:srgbClr val="50C850"/>
    <a:srgbClr val="74E137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>
      <p:cViewPr varScale="1">
        <p:scale>
          <a:sx n="130" d="100"/>
          <a:sy n="130" d="100"/>
        </p:scale>
        <p:origin x="111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BCB4D-9660-4766-B4DC-1E3102CA64CA}" type="datetimeFigureOut">
              <a:rPr lang="nl-NL" smtClean="0"/>
              <a:pPr/>
              <a:t>27-9-2023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B9461-B132-4F9B-82EB-641BF331311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B9461-B132-4F9B-82EB-641BF3313111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B9461-B132-4F9B-82EB-641BF3313111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B9461-B132-4F9B-82EB-641BF3313111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mailto:sybe@bijleveldadvies.nl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530" y="2844805"/>
            <a:ext cx="7772400" cy="798509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530" y="3857628"/>
            <a:ext cx="6400800" cy="542932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0"/>
              <a:t>Klikken om de ondertitelstijl van het model te bewerken</a:t>
            </a:r>
            <a:endParaRPr lang="nl-NL" noProof="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832155" y="71414"/>
            <a:ext cx="32404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3200" b="1" noProof="0" dirty="0">
                <a:solidFill>
                  <a:srgbClr val="32C832"/>
                </a:solidFill>
                <a:latin typeface="Tw Cen MT Condensed" pitchFamily="34" charset="0"/>
                <a:cs typeface="Tunga" pitchFamily="2"/>
              </a:rPr>
              <a:t>Sybe</a:t>
            </a:r>
            <a:r>
              <a:rPr lang="nl-NL" sz="4400" b="1" noProof="0" dirty="0">
                <a:solidFill>
                  <a:schemeClr val="accent1">
                    <a:lumMod val="75000"/>
                  </a:schemeClr>
                </a:solidFill>
                <a:latin typeface="Tw Cen MT Condensed" pitchFamily="34" charset="0"/>
                <a:cs typeface="Tunga" pitchFamily="2"/>
              </a:rPr>
              <a:t> </a:t>
            </a:r>
            <a:r>
              <a:rPr lang="nl-NL" sz="3200" b="1" noProof="0" dirty="0">
                <a:solidFill>
                  <a:srgbClr val="0A0A64"/>
                </a:solidFill>
                <a:latin typeface="Tw Cen MT Condensed" pitchFamily="34" charset="0"/>
                <a:cs typeface="Tunga" pitchFamily="2"/>
              </a:rPr>
              <a:t>Bijleveld Advies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671530" y="5929316"/>
            <a:ext cx="3286122" cy="285766"/>
          </a:xfrm>
        </p:spPr>
        <p:txBody>
          <a:bodyPr>
            <a:noAutofit/>
          </a:bodyPr>
          <a:lstStyle>
            <a:lvl1pPr>
              <a:buNone/>
              <a:defRPr sz="1400">
                <a:solidFill>
                  <a:srgbClr val="002060"/>
                </a:solidFill>
              </a:defRPr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nl-NL" noProof="0"/>
              <a:t>Plaats, datum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357190"/>
          </a:xfrm>
        </p:spPr>
        <p:txBody>
          <a:bodyPr lIns="0" tIns="0" bIns="0" anchor="ctr" anchorCtr="0">
            <a:noAutofit/>
          </a:bodyPr>
          <a:lstStyle>
            <a:lvl1pPr algn="l">
              <a:defRPr sz="18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72098"/>
          </a:xfrm>
        </p:spPr>
        <p:txBody>
          <a:bodyPr lIns="0" tIns="0" rIns="0" bIns="0">
            <a:noAutofit/>
          </a:bodyPr>
          <a:lstStyle>
            <a:lvl1pPr algn="l">
              <a:buFont typeface="Wingdings" pitchFamily="2" charset="2"/>
              <a:buChar char="§"/>
              <a:defRPr sz="14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 sz="12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 sz="11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 sz="105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 sz="105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7" name="TextBox 7"/>
          <p:cNvSpPr txBox="1">
            <a:spLocks/>
          </p:cNvSpPr>
          <p:nvPr userDrawn="1"/>
        </p:nvSpPr>
        <p:spPr>
          <a:xfrm>
            <a:off x="7000892" y="6286543"/>
            <a:ext cx="1727908" cy="5000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b="1" kern="1200" noProof="0" dirty="0">
                <a:solidFill>
                  <a:srgbClr val="32C832"/>
                </a:solidFill>
                <a:latin typeface="Tw Cen MT Condensed" pitchFamily="34" charset="0"/>
                <a:ea typeface="+mn-ea"/>
                <a:cs typeface="Tunga" pitchFamily="2"/>
              </a:rPr>
              <a:t>Sybe</a:t>
            </a:r>
            <a:r>
              <a:rPr lang="nl-NL" sz="2800" b="1" noProof="0" dirty="0">
                <a:solidFill>
                  <a:schemeClr val="tx2">
                    <a:lumMod val="75000"/>
                  </a:schemeClr>
                </a:solidFill>
                <a:latin typeface="Tw Cen MT Condensed" pitchFamily="34" charset="0"/>
                <a:cs typeface="Tunga" pitchFamily="2"/>
              </a:rPr>
              <a:t> </a:t>
            </a:r>
            <a:r>
              <a:rPr lang="nl-NL" sz="1800" b="1" noProof="0" dirty="0">
                <a:solidFill>
                  <a:schemeClr val="tx2">
                    <a:lumMod val="75000"/>
                  </a:schemeClr>
                </a:solidFill>
                <a:latin typeface="Tw Cen MT Condensed" pitchFamily="34" charset="0"/>
                <a:cs typeface="Tunga" pitchFamily="2"/>
              </a:rPr>
              <a:t>Bijleveld Advies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8000" y="785794"/>
            <a:ext cx="8229600" cy="0"/>
          </a:xfrm>
          <a:prstGeom prst="line">
            <a:avLst/>
          </a:prstGeom>
          <a:ln w="28575">
            <a:solidFill>
              <a:srgbClr val="32C8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354002"/>
            <a:ext cx="2133600" cy="365125"/>
          </a:xfrm>
        </p:spPr>
        <p:txBody>
          <a:bodyPr/>
          <a:lstStyle>
            <a:lvl1pPr algn="ctr">
              <a:defRPr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08026DC-E504-46CD-AF77-781991F7102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1907489" y="2643182"/>
            <a:ext cx="53290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5400" b="1" noProof="0" dirty="0">
                <a:solidFill>
                  <a:srgbClr val="32C832"/>
                </a:solidFill>
                <a:latin typeface="Tw Cen MT Condensed" pitchFamily="34" charset="0"/>
                <a:cs typeface="Tunga" pitchFamily="2"/>
              </a:rPr>
              <a:t>Sybe</a:t>
            </a:r>
            <a:r>
              <a:rPr lang="nl-NL" sz="7200" b="1" noProof="0" dirty="0">
                <a:solidFill>
                  <a:schemeClr val="accent1">
                    <a:lumMod val="75000"/>
                  </a:schemeClr>
                </a:solidFill>
                <a:latin typeface="Tw Cen MT Condensed" pitchFamily="34" charset="0"/>
                <a:cs typeface="Tunga" pitchFamily="2"/>
              </a:rPr>
              <a:t> </a:t>
            </a:r>
            <a:r>
              <a:rPr lang="nl-NL" sz="5400" b="1" noProof="0" dirty="0">
                <a:solidFill>
                  <a:srgbClr val="0A0A64"/>
                </a:solidFill>
                <a:latin typeface="Tw Cen MT Condensed" pitchFamily="34" charset="0"/>
                <a:cs typeface="Tunga" pitchFamily="2"/>
              </a:rPr>
              <a:t>Bijleveld Advies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3662136" y="5572140"/>
            <a:ext cx="18197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b="1" noProof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Contact</a:t>
            </a:r>
          </a:p>
          <a:p>
            <a:pPr algn="ctr"/>
            <a:r>
              <a:rPr lang="nl-NL" sz="1200" noProof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Sybe Bijleveld</a:t>
            </a:r>
          </a:p>
          <a:p>
            <a:pPr algn="ctr"/>
            <a:r>
              <a:rPr lang="nl-NL" sz="1200" noProof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06 11003999</a:t>
            </a:r>
          </a:p>
          <a:p>
            <a:pPr algn="ctr"/>
            <a:r>
              <a:rPr lang="nl-NL" sz="1200" kern="1200" noProof="0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  <a:hlinkClick r:id="rId2"/>
              </a:rPr>
              <a:t>sybe@bijleveldadvies.nl</a:t>
            </a:r>
            <a:endParaRPr lang="nl-NL" sz="1200" kern="1200" noProof="0" dirty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D83BFE9-47CF-4505-B6C8-93752E18C8A1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2e bijeenkomst Herijken tarieven </a:t>
            </a:r>
            <a:r>
              <a:rPr lang="nl-NL" dirty="0" err="1"/>
              <a:t>wg</a:t>
            </a:r>
            <a:r>
              <a:rPr lang="nl-NL" dirty="0"/>
              <a:t> Ambulant Individueel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Terugkoppeling (presentatie </a:t>
            </a:r>
            <a:r>
              <a:rPr lang="nl-NL" i="1" dirty="0"/>
              <a:t>na</a:t>
            </a:r>
            <a:r>
              <a:rPr lang="nl-NL" dirty="0"/>
              <a:t> wijzigingen 20/6/23)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Ede, 20 juni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37AA9B-6281-D45B-B733-A8A242FC9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Salarismix niet-ggz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54E8B1E-4B59-3121-A9ED-83FF71E9C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10</a:t>
            </a:fld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7DB2E23-297B-AD73-F6B9-0DE58AD19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80728"/>
            <a:ext cx="6059016" cy="5273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960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356E6F-D3E8-ADAA-20EF-E321969C0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Overhead (prijspeil 202</a:t>
            </a:r>
            <a:r>
              <a:rPr lang="nl-NL" dirty="0">
                <a:highlight>
                  <a:srgbClr val="FFFF00"/>
                </a:highlight>
              </a:rPr>
              <a:t>3</a:t>
            </a:r>
            <a:r>
              <a:rPr lang="nl-NL" dirty="0"/>
              <a:t>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DBAABE-0FE2-C8D3-63D1-A88810740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11</a:t>
            </a:fld>
            <a:endParaRPr lang="nl-NL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1423028-2CAB-C480-6047-42F649694157}"/>
              </a:ext>
            </a:extLst>
          </p:cNvPr>
          <p:cNvSpPr txBox="1"/>
          <p:nvPr/>
        </p:nvSpPr>
        <p:spPr>
          <a:xfrm>
            <a:off x="398742" y="4293096"/>
            <a:ext cx="8346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Definitie overhead: alle kosten behalve de loonkosten van de behandelaren.</a:t>
            </a:r>
          </a:p>
          <a:p>
            <a:r>
              <a:rPr lang="nl-NL" dirty="0"/>
              <a:t>Loonkosten: salaris, </a:t>
            </a:r>
            <a:r>
              <a:rPr lang="nl-NL" dirty="0" err="1"/>
              <a:t>ort</a:t>
            </a:r>
            <a:r>
              <a:rPr lang="nl-NL" dirty="0"/>
              <a:t>, vakantiegeld, eindejaarsuitkering en sociale lasten/pensioenen.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F89EBBF-EBC8-4642-1A71-895F8A7B17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52736"/>
            <a:ext cx="5801772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342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356E6F-D3E8-ADAA-20EF-E321969C0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Overhead (bedragen prijspeil 202</a:t>
            </a:r>
            <a:r>
              <a:rPr lang="nl-NL" dirty="0">
                <a:highlight>
                  <a:srgbClr val="FFFF00"/>
                </a:highlight>
              </a:rPr>
              <a:t>3</a:t>
            </a:r>
            <a:r>
              <a:rPr lang="nl-NL" dirty="0"/>
              <a:t>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DBAABE-0FE2-C8D3-63D1-A88810740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12</a:t>
            </a:fld>
            <a:endParaRPr lang="nl-NL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34473E49-DBF9-A7BD-3793-D1D95AE5A333}"/>
              </a:ext>
            </a:extLst>
          </p:cNvPr>
          <p:cNvSpPr txBox="1"/>
          <p:nvPr/>
        </p:nvSpPr>
        <p:spPr>
          <a:xfrm>
            <a:off x="6300192" y="4293096"/>
            <a:ext cx="22569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Gepresenteerde norm 2023:</a:t>
            </a:r>
            <a:br>
              <a:rPr lang="nl-NL" sz="1400" dirty="0"/>
            </a:br>
            <a:r>
              <a:rPr lang="nl-NL" sz="1400" dirty="0"/>
              <a:t>35.500 (J&amp;O en </a:t>
            </a:r>
            <a:r>
              <a:rPr lang="nl-NL" sz="1400" dirty="0" err="1"/>
              <a:t>gz</a:t>
            </a:r>
            <a:r>
              <a:rPr lang="nl-NL" sz="1400" dirty="0"/>
              <a:t>)</a:t>
            </a:r>
          </a:p>
          <a:p>
            <a:r>
              <a:rPr lang="nl-NL" sz="1400" dirty="0"/>
              <a:t>42.000 (</a:t>
            </a:r>
            <a:r>
              <a:rPr lang="nl-NL" sz="1400" dirty="0" err="1"/>
              <a:t>bggz</a:t>
            </a:r>
            <a:r>
              <a:rPr lang="nl-NL" sz="1400" dirty="0"/>
              <a:t>)</a:t>
            </a:r>
          </a:p>
          <a:p>
            <a:r>
              <a:rPr lang="nl-NL" sz="1400" dirty="0"/>
              <a:t>47.000 (</a:t>
            </a:r>
            <a:r>
              <a:rPr lang="nl-NL" sz="1400" dirty="0" err="1"/>
              <a:t>sggz</a:t>
            </a:r>
            <a:r>
              <a:rPr lang="nl-NL" sz="1400" dirty="0"/>
              <a:t>)</a:t>
            </a:r>
          </a:p>
        </p:txBody>
      </p:sp>
      <p:sp>
        <p:nvSpPr>
          <p:cNvPr id="14" name="Rechteraccolade 13">
            <a:extLst>
              <a:ext uri="{FF2B5EF4-FFF2-40B4-BE49-F238E27FC236}">
                <a16:creationId xmlns:a16="http://schemas.microsoft.com/office/drawing/2014/main" id="{14FA1BCA-F812-B0DD-23E3-F0C2C1A28DA2}"/>
              </a:ext>
            </a:extLst>
          </p:cNvPr>
          <p:cNvSpPr/>
          <p:nvPr/>
        </p:nvSpPr>
        <p:spPr>
          <a:xfrm>
            <a:off x="3707904" y="3861048"/>
            <a:ext cx="360040" cy="18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DF6A31BB-0578-4545-BC34-28516BA5D30A}"/>
              </a:ext>
            </a:extLst>
          </p:cNvPr>
          <p:cNvSpPr txBox="1"/>
          <p:nvPr/>
        </p:nvSpPr>
        <p:spPr>
          <a:xfrm>
            <a:off x="4211960" y="4679267"/>
            <a:ext cx="1709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gewogen naar omzet</a:t>
            </a:r>
          </a:p>
        </p:txBody>
      </p:sp>
      <p:sp>
        <p:nvSpPr>
          <p:cNvPr id="16" name="Rechteraccolade 15">
            <a:extLst>
              <a:ext uri="{FF2B5EF4-FFF2-40B4-BE49-F238E27FC236}">
                <a16:creationId xmlns:a16="http://schemas.microsoft.com/office/drawing/2014/main" id="{4A50E43F-C950-D9CA-B62E-1E6AD7130AF0}"/>
              </a:ext>
            </a:extLst>
          </p:cNvPr>
          <p:cNvSpPr/>
          <p:nvPr/>
        </p:nvSpPr>
        <p:spPr>
          <a:xfrm>
            <a:off x="3686577" y="1234063"/>
            <a:ext cx="321824" cy="233895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1BCF3EAD-0697-2030-B985-5C595CACDFC7}"/>
              </a:ext>
            </a:extLst>
          </p:cNvPr>
          <p:cNvSpPr txBox="1"/>
          <p:nvPr/>
        </p:nvSpPr>
        <p:spPr>
          <a:xfrm>
            <a:off x="4283968" y="2343942"/>
            <a:ext cx="10752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ongewogen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33CD854-CCAD-F757-159C-E9F6FE9847ED}"/>
              </a:ext>
            </a:extLst>
          </p:cNvPr>
          <p:cNvSpPr txBox="1"/>
          <p:nvPr/>
        </p:nvSpPr>
        <p:spPr>
          <a:xfrm>
            <a:off x="2483768" y="5930388"/>
            <a:ext cx="3974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Enkele zeer grote beïnvloeden het gemiddelde sterk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8810D02-AAF2-7763-0C37-2E1889C02A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566" y="1045262"/>
            <a:ext cx="2093218" cy="461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574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19A51B-117F-28E2-A391-BD6445F69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Overhead conclusie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54F503-E8FD-E50B-B29B-563F927D9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Organisaties met een grote omzet hebben duidelijk hogere overhead dan organisaties met een lagere omzet.</a:t>
            </a:r>
          </a:p>
          <a:p>
            <a:r>
              <a:rPr lang="nl-NL" dirty="0"/>
              <a:t>GGZ instellingen hebben meer overhead dan overige instellingen</a:t>
            </a:r>
          </a:p>
          <a:p>
            <a:endParaRPr lang="nl-NL" dirty="0"/>
          </a:p>
          <a:p>
            <a:r>
              <a:rPr lang="nl-NL" dirty="0"/>
              <a:t>De gewogen overhead vormt een veel hogere basis voor de tariefberekening dan de niet-gewogen overhead.</a:t>
            </a:r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B886AB4-EC48-26C9-1CAA-5FB54F600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2056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7A6B2F-FA90-8BC0-FEBC-406F0F8E1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Disclaimer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1705A4-957C-3E07-48D9-CFA8C53F9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Alle cijfers betreffen verkenningen en analyses</a:t>
            </a:r>
          </a:p>
          <a:p>
            <a:r>
              <a:rPr lang="nl-NL" dirty="0"/>
              <a:t>Veel van de cijfers zijn gebaseerd op data, dus nog zonder normeringen </a:t>
            </a:r>
          </a:p>
          <a:p>
            <a:r>
              <a:rPr lang="nl-NL" dirty="0"/>
              <a:t>Prijspeil: 202</a:t>
            </a:r>
            <a:r>
              <a:rPr lang="nl-NL" dirty="0">
                <a:highlight>
                  <a:srgbClr val="FFFF00"/>
                </a:highlight>
              </a:rPr>
              <a:t>3</a:t>
            </a:r>
            <a:r>
              <a:rPr lang="nl-NL" dirty="0"/>
              <a:t> </a:t>
            </a:r>
          </a:p>
          <a:p>
            <a:r>
              <a:rPr lang="nl-NL" dirty="0"/>
              <a:t>Aan de cijfers kunnen geen rechten worden ontleend.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b="1" dirty="0"/>
              <a:t>LET OP: AANGEPASTE VERSIE VAN DE PRESENTATIE!</a:t>
            </a:r>
          </a:p>
          <a:p>
            <a:pPr>
              <a:buFont typeface="+mj-lt"/>
              <a:buAutoNum type="arabicPeriod"/>
            </a:pPr>
            <a:r>
              <a:rPr lang="nl-NL" dirty="0"/>
              <a:t>Alle bedragen prijspeil 2023 (dus </a:t>
            </a:r>
            <a:r>
              <a:rPr lang="nl-NL" i="1" dirty="0"/>
              <a:t>zonder</a:t>
            </a:r>
            <a:r>
              <a:rPr lang="nl-NL" dirty="0"/>
              <a:t> </a:t>
            </a:r>
            <a:r>
              <a:rPr lang="nl-NL" i="1" dirty="0"/>
              <a:t>extra</a:t>
            </a:r>
            <a:r>
              <a:rPr lang="nl-NL" dirty="0"/>
              <a:t> cao-stijgingen ggz)</a:t>
            </a:r>
          </a:p>
          <a:p>
            <a:pPr>
              <a:buFont typeface="+mj-lt"/>
              <a:buAutoNum type="arabicPeriod"/>
            </a:pPr>
            <a:r>
              <a:rPr lang="nl-NL" dirty="0"/>
              <a:t>Salarismix aangepast zoals tijdens bijeenkomst ingevoerd</a:t>
            </a:r>
          </a:p>
          <a:p>
            <a:pPr>
              <a:buFont typeface="+mj-lt"/>
              <a:buAutoNum type="arabicPeriod"/>
            </a:pPr>
            <a:r>
              <a:rPr lang="nl-NL" dirty="0"/>
              <a:t>Overheadbedrag specialistische behandeling aangepast (tijdens bijeenkomst)</a:t>
            </a:r>
          </a:p>
          <a:p>
            <a:pPr>
              <a:buFont typeface="+mj-lt"/>
              <a:buAutoNum type="arabicPeriod"/>
            </a:pPr>
            <a:r>
              <a:rPr lang="nl-NL" dirty="0"/>
              <a:t>Product middel: aangepast naar aanleiding van feedback direct na de bijeenkomst</a:t>
            </a:r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3E88858-58CA-A772-E223-D2E1224E2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9219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Inhoud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Tarieven (met onderstaande overwegingen verwerkt) </a:t>
            </a:r>
          </a:p>
          <a:p>
            <a:r>
              <a:rPr lang="nl-NL" dirty="0"/>
              <a:t>Overwegingen op belangrijkste variabelen: productiviteit, salarismix en overhead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3</a:t>
            </a:fld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808501-49D9-DA36-2E5F-E71AF2159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Tarieven (prijspeil 202</a:t>
            </a:r>
            <a:r>
              <a:rPr lang="nl-NL" dirty="0">
                <a:highlight>
                  <a:srgbClr val="FFFF00"/>
                </a:highlight>
              </a:rPr>
              <a:t>3</a:t>
            </a:r>
            <a:r>
              <a:rPr lang="nl-NL" dirty="0"/>
              <a:t>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AF079FC-69D8-ABBA-7DD3-54719E4A9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4</a:t>
            </a:fld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81B64E-83E3-7EDD-C3A2-DF8829E97D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1052736"/>
            <a:ext cx="6288917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430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6683E9-D0DB-C61E-28BD-FBB1F558B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Productiviteit: gemiddelde gerapporteerde productiviteit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8759468-94EA-32EA-BB1E-1E5427B2C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5</a:t>
            </a:fld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2CB4D8A-07D3-8ECA-DB8B-5C7212EE2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004" y="1052736"/>
            <a:ext cx="3857315" cy="3168352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DE5E567A-5944-98C2-5696-707C16F4059D}"/>
              </a:ext>
            </a:extLst>
          </p:cNvPr>
          <p:cNvSpPr txBox="1"/>
          <p:nvPr/>
        </p:nvSpPr>
        <p:spPr>
          <a:xfrm>
            <a:off x="5652120" y="2060848"/>
            <a:ext cx="244861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Gepresenteerde norm</a:t>
            </a:r>
            <a:br>
              <a:rPr lang="nl-NL" sz="1400" dirty="0"/>
            </a:br>
            <a:r>
              <a:rPr lang="nl-NL" sz="1400" dirty="0"/>
              <a:t>1.220, deze is gebaseerd op</a:t>
            </a:r>
          </a:p>
          <a:p>
            <a:r>
              <a:rPr lang="nl-NL" sz="1400" dirty="0"/>
              <a:t>de productiviteit per </a:t>
            </a:r>
          </a:p>
          <a:p>
            <a:r>
              <a:rPr lang="nl-NL" sz="1400" dirty="0"/>
              <a:t>opleidingsniveau. </a:t>
            </a:r>
          </a:p>
          <a:p>
            <a:endParaRPr lang="nl-NL" sz="1400" dirty="0"/>
          </a:p>
          <a:p>
            <a:r>
              <a:rPr lang="nl-NL" sz="1400" dirty="0"/>
              <a:t>Weging: aantal waarnemingen </a:t>
            </a:r>
          </a:p>
          <a:p>
            <a:r>
              <a:rPr lang="nl-NL" sz="1400" dirty="0"/>
              <a:t>per opleidingsniveau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C891D499-CD22-BFAA-360B-BF171D5D41DD}"/>
              </a:ext>
            </a:extLst>
          </p:cNvPr>
          <p:cNvSpPr txBox="1"/>
          <p:nvPr/>
        </p:nvSpPr>
        <p:spPr>
          <a:xfrm>
            <a:off x="395536" y="4797152"/>
            <a:ext cx="775443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/>
              <a:t>Gemiddelde gerapporteerde productiviteit</a:t>
            </a:r>
            <a:r>
              <a:rPr lang="nl-NL" sz="1400" dirty="0"/>
              <a:t>: </a:t>
            </a:r>
          </a:p>
          <a:p>
            <a:r>
              <a:rPr lang="nl-NL" sz="1400" dirty="0"/>
              <a:t>Ongewogen gemiddelde over alle opleidingsniveaus per zorgaanbieder</a:t>
            </a:r>
          </a:p>
          <a:p>
            <a:endParaRPr lang="nl-NL" sz="1400" dirty="0"/>
          </a:p>
          <a:p>
            <a:r>
              <a:rPr lang="nl-NL" sz="1400" dirty="0"/>
              <a:t>Het gewogen gemiddelde over alle opleidingsniveaus per aanbieder ligt op 1.376. Dit gemiddelde wordt</a:t>
            </a:r>
          </a:p>
          <a:p>
            <a:r>
              <a:rPr lang="nl-NL" sz="1400" dirty="0"/>
              <a:t>vertekend omdat niet alle zorgaanbieders fte gegevens hebben aangeleverd.</a:t>
            </a:r>
          </a:p>
        </p:txBody>
      </p:sp>
    </p:spTree>
    <p:extLst>
      <p:ext uri="{BB962C8B-B14F-4D97-AF65-F5344CB8AC3E}">
        <p14:creationId xmlns:p14="http://schemas.microsoft.com/office/powerpoint/2010/main" val="3734821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6683E9-D0DB-C61E-28BD-FBB1F558B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Productiviteit: gemiddelde gerapporteerde productiviteit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8759468-94EA-32EA-BB1E-1E5427B2C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6</a:t>
            </a:fld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DE5E567A-5944-98C2-5696-707C16F4059D}"/>
              </a:ext>
            </a:extLst>
          </p:cNvPr>
          <p:cNvSpPr txBox="1"/>
          <p:nvPr/>
        </p:nvSpPr>
        <p:spPr>
          <a:xfrm>
            <a:off x="395536" y="3933056"/>
            <a:ext cx="78488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Gepresenteerde norm 1.220, deze is gebaseerd op de productiviteit per opleidingsniveau. </a:t>
            </a:r>
          </a:p>
          <a:p>
            <a:endParaRPr lang="nl-NL" sz="1400" dirty="0"/>
          </a:p>
          <a:p>
            <a:r>
              <a:rPr lang="nl-NL" sz="1400" dirty="0"/>
              <a:t>Weging: aantal waarnemingen per opleidingsniveau.</a:t>
            </a:r>
          </a:p>
          <a:p>
            <a:endParaRPr lang="nl-NL" sz="1400" dirty="0"/>
          </a:p>
          <a:p>
            <a:r>
              <a:rPr lang="nl-NL" sz="1400" dirty="0"/>
              <a:t>Deze weging is feitelijk </a:t>
            </a:r>
            <a:r>
              <a:rPr lang="nl-NL" sz="1400" b="1" i="1" dirty="0"/>
              <a:t>onnauwkeurig</a:t>
            </a:r>
            <a:r>
              <a:rPr lang="nl-NL" sz="1400" dirty="0"/>
              <a:t>, doordat het gemiddelde over alle hulpverleners óók voor de hoger opgeleide functies geldt.</a:t>
            </a:r>
          </a:p>
          <a:p>
            <a:endParaRPr lang="nl-NL" sz="1400" dirty="0"/>
          </a:p>
          <a:p>
            <a:endParaRPr lang="nl-NL" sz="1400" dirty="0"/>
          </a:p>
          <a:p>
            <a:r>
              <a:rPr lang="nl-NL" sz="1400" dirty="0"/>
              <a:t>CONCLUSIE: DE NORM VAN 1220 VERDEDIGBAAR?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C43C3F4-E7F2-9564-501F-A35D574AD5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587" y="1052736"/>
            <a:ext cx="5153661" cy="202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60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20BFFD-169B-EF9D-8BDF-3BD8B5E98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Salarismix (prijspeil 2023)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2B74BBA-FC40-AC19-E03D-7600F35FB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7</a:t>
            </a:fld>
            <a:endParaRPr lang="nl-NL" dirty="0"/>
          </a:p>
        </p:txBody>
      </p:sp>
      <p:cxnSp>
        <p:nvCxnSpPr>
          <p:cNvPr id="9" name="Rechte verbindingslijn met pijl 8">
            <a:extLst>
              <a:ext uri="{FF2B5EF4-FFF2-40B4-BE49-F238E27FC236}">
                <a16:creationId xmlns:a16="http://schemas.microsoft.com/office/drawing/2014/main" id="{63918477-B3C2-7177-B5AD-8969EC7C6306}"/>
              </a:ext>
            </a:extLst>
          </p:cNvPr>
          <p:cNvCxnSpPr>
            <a:cxnSpLocks/>
          </p:cNvCxnSpPr>
          <p:nvPr/>
        </p:nvCxnSpPr>
        <p:spPr>
          <a:xfrm>
            <a:off x="7668344" y="3284984"/>
            <a:ext cx="288032" cy="1080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>
            <a:extLst>
              <a:ext uri="{FF2B5EF4-FFF2-40B4-BE49-F238E27FC236}">
                <a16:creationId xmlns:a16="http://schemas.microsoft.com/office/drawing/2014/main" id="{1B30594A-FBB4-AE6B-185A-861CC0EB281E}"/>
              </a:ext>
            </a:extLst>
          </p:cNvPr>
          <p:cNvSpPr txBox="1"/>
          <p:nvPr/>
        </p:nvSpPr>
        <p:spPr>
          <a:xfrm>
            <a:off x="6755273" y="3023374"/>
            <a:ext cx="1976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Gewogen gemiddelde salaris</a:t>
            </a:r>
          </a:p>
          <a:p>
            <a:r>
              <a:rPr lang="nl-NL" sz="1200" dirty="0"/>
              <a:t>naar omzet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6537D0E5-CD25-1A97-D68E-5CD77A13D6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55298"/>
            <a:ext cx="5915000" cy="3325298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CD31066-8B4C-BE35-7F38-44A0FE6CB8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0441" y="4661448"/>
            <a:ext cx="2618516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100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11291-5023-EE11-9F4D-B16CB5BAF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Aangepaste overhead (op basis van gewogen gemiddelden, pp2023)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0A364C3-E79F-C3D4-7C9C-C912D195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8</a:t>
            </a:fld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1FCBC03-AB37-8DF3-5E0A-553220D1E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907" y="1124744"/>
            <a:ext cx="6225419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95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4DFF3A-52AC-52E3-AC34-7ED6544DE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Salarismix ggz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A88024E-BCEC-ACD0-26CC-00AFB2D4C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9</a:t>
            </a:fld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85EAF9C-AA20-B374-A1F5-BC190E70C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24743"/>
            <a:ext cx="4690864" cy="400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21687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jleveld advies" id="{EC8085C9-FB70-4ECD-929B-4556525D6B15}" vid="{AAA26CD5-2957-44B3-9F77-C4E4D52D10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bijleveld advies</Template>
  <TotalTime>0</TotalTime>
  <Words>386</Words>
  <Application>Microsoft Office PowerPoint</Application>
  <PresentationFormat>Diavoorstelling (4:3)</PresentationFormat>
  <Paragraphs>76</Paragraphs>
  <Slides>14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Calibri</vt:lpstr>
      <vt:lpstr>Tw Cen MT Condensed</vt:lpstr>
      <vt:lpstr>Wingdings</vt:lpstr>
      <vt:lpstr>blank</vt:lpstr>
      <vt:lpstr>2e bijeenkomst Herijken tarieven wg Ambulant Individueel</vt:lpstr>
      <vt:lpstr>Disclaimer</vt:lpstr>
      <vt:lpstr>Inhoud</vt:lpstr>
      <vt:lpstr>Tarieven (prijspeil 2023)</vt:lpstr>
      <vt:lpstr>Productiviteit: gemiddelde gerapporteerde productiviteit</vt:lpstr>
      <vt:lpstr>Productiviteit: gemiddelde gerapporteerde productiviteit</vt:lpstr>
      <vt:lpstr>Salarismix (prijspeil 2023)</vt:lpstr>
      <vt:lpstr>Aangepaste overhead (op basis van gewogen gemiddelden, pp2023)</vt:lpstr>
      <vt:lpstr>Salarismix ggz</vt:lpstr>
      <vt:lpstr>Salarismix niet-ggz</vt:lpstr>
      <vt:lpstr>Overhead (prijspeil 2023)</vt:lpstr>
      <vt:lpstr>Overhead (bedragen prijspeil 2023)</vt:lpstr>
      <vt:lpstr>Overhead conclusie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2e bijeenkomst Herijken tarieven wg Ambulant Individueel</dc:title>
  <dc:creator>Sybe Bijleveld</dc:creator>
  <cp:lastModifiedBy>Binsbergen-van Tuil, Rianka van</cp:lastModifiedBy>
  <cp:revision>8</cp:revision>
  <dcterms:created xsi:type="dcterms:W3CDTF">2023-06-19T19:12:00Z</dcterms:created>
  <dcterms:modified xsi:type="dcterms:W3CDTF">2023-09-27T11:10:32Z</dcterms:modified>
</cp:coreProperties>
</file>