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3652" r:id="rId3"/>
  </p:sldMasterIdLst>
  <p:notesMasterIdLst>
    <p:notesMasterId r:id="rId9"/>
  </p:notesMasterIdLst>
  <p:sldIdLst>
    <p:sldId id="266" r:id="rId4"/>
    <p:sldId id="300" r:id="rId5"/>
    <p:sldId id="303" r:id="rId6"/>
    <p:sldId id="302" r:id="rId7"/>
    <p:sldId id="304" r:id="rId8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eets, David" initials="DS" lastIdx="1" clrIdx="0">
    <p:extLst>
      <p:ext uri="{19B8F6BF-5375-455C-9EA6-DF929625EA0E}">
        <p15:presenceInfo xmlns:p15="http://schemas.microsoft.com/office/powerpoint/2012/main" userId="Smeets, David" providerId="None"/>
      </p:ext>
    </p:extLst>
  </p:cmAuthor>
  <p:cmAuthor id="2" name="Smeets, David" initials="SD" lastIdx="1" clrIdx="1">
    <p:extLst>
      <p:ext uri="{19B8F6BF-5375-455C-9EA6-DF929625EA0E}">
        <p15:presenceInfo xmlns:p15="http://schemas.microsoft.com/office/powerpoint/2012/main" userId="S::smed@ede.nl::99fb2924-0eea-466e-a0c3-03d44a21f8b1" providerId="AD"/>
      </p:ext>
    </p:extLst>
  </p:cmAuthor>
  <p:cmAuthor id="3" name="Grudzinska, Diana" initials="GD" lastIdx="1" clrIdx="2">
    <p:extLst>
      <p:ext uri="{19B8F6BF-5375-455C-9EA6-DF929625EA0E}">
        <p15:presenceInfo xmlns:p15="http://schemas.microsoft.com/office/powerpoint/2012/main" userId="S::d.grudzinska@renswoude.nl::9c7e85cb-7887-4993-abd0-4a04e17396c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277E"/>
    <a:srgbClr val="F2F8FC"/>
    <a:srgbClr val="6C34B7"/>
    <a:srgbClr val="6C348F"/>
    <a:srgbClr val="9624D6"/>
    <a:srgbClr val="0A8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94" autoAdjust="0"/>
    <p:restoredTop sz="85060" autoAdjust="0"/>
  </p:normalViewPr>
  <p:slideViewPr>
    <p:cSldViewPr>
      <p:cViewPr varScale="1">
        <p:scale>
          <a:sx n="111" d="100"/>
          <a:sy n="111" d="100"/>
        </p:scale>
        <p:origin x="18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9C4C03F-4C02-41D9-98DB-2978F4C379A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174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C853E-4DA7-4E33-B8FF-EF31C6DBB2D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6431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C853E-4DA7-4E33-B8FF-EF31C6DBB2D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8958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C853E-4DA7-4E33-B8FF-EF31C6DBB2D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28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C853E-4DA7-4E33-B8FF-EF31C6DBB2D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199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C853E-4DA7-4E33-B8FF-EF31C6DBB2D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8789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00EF8-78DE-464C-8DD3-5F3C9C7AC1E2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167FB-3BAA-43D0-851C-21C66EACFD7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138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5B9ED-1C66-4B4E-9066-932803913643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2A036-E369-4503-AC47-144813CD720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3097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C907E-1585-4D7E-AE3A-1AB76AA95A87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365F0-7E46-4391-BD0C-20393809F3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26691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94360-CCFB-48F1-83BC-9BC73EEB467A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CEFD3-435E-4D5D-B774-1EFBCA44B1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42709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4AFCC-EE23-461E-BD51-1B52B992ECFE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7A635-1836-4E9A-A27A-E3AAF8DA422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20415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550A2-68A8-45B8-A252-25C731ACB0C8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6A229-AE27-48AF-A99F-24049B5D4B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99539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F128D-8997-4730-A867-A61881C8C5D1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4D552-E5F7-483F-8034-1C5D1606CB4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75437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EC189-8E3C-42E4-8ACC-DA09444F3E5F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07CED-6372-4CBC-9D85-4D2EC5001D7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2750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75F4C-FDE9-4D11-A865-E38078532905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0D9EE-084C-4F99-9C1D-3BB7515FC5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8765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330F4-8F0F-4269-9952-67E20BDF6224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62FE7-3943-4F71-9496-04116EB8E5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07140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DADCE-672A-4DEA-8F77-3B6DE7E1AE3E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31D99-6A4C-4F74-997D-91D7811887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086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683B8-47EE-4AA5-8150-8DA566059CDB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337EE-7E52-43EA-BC3C-92490E5726A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50961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D00B5-232D-4BA6-A87D-6708B6227A08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5FC2E-92F6-40EA-AA9F-669DF697D8A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80505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5BE3B-745A-4A5D-9269-B669DA1C7A8F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0D66D-974C-4645-A9D2-9E144705C3B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4165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FAD01-D078-4DDF-9DB9-FF823AE730D1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12360-D7D9-4A47-BF9A-8250B12F9A8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1098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21014-A629-4880-A250-334B57C0DA88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E58FB-2190-4785-8EF9-6BB3346271C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3410946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D8325-E282-4248-836D-3B95A7E5B5C4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C3F8B-66CA-4947-B51D-713BECB5D3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47591659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1D847-331D-4D3A-A7B0-770A264E4C8A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B82FA-D63A-4926-B098-60A3DB53092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26277064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03350" y="1600200"/>
            <a:ext cx="36417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97475" y="1600200"/>
            <a:ext cx="36417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3C360-B7F6-444C-AC29-315C582B980A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90B0-19F0-4CD5-ABA1-93BAC952CF2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9429775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238F7-D639-4716-B912-C937355F4114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53FBD-EAD2-4086-BAD6-1C3CFE513C7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21993074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93A6E-C720-4520-B086-DAD17A4B3EAB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3CC33-7D48-4F51-918B-81A784A981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038540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0B08-3A1E-4BA6-A81A-3B6B69284D06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50B25-ADFA-4241-A516-E30E684D6B7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1796400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3B26C-C29F-4874-8C64-73DC6D4A4471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56B6F-294E-48F5-8125-BC3B0F8657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546553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92EF5-E47C-49E5-8167-70686F74F843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15166-A3BC-4C36-962E-C9CD2428FFF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6562665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DEA28-7035-41A8-9D2F-12CC06D94B79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FB778-6979-468F-BA7C-DAF8492B2DC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85323138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75CA4-E7A1-4483-9EB3-471009DF5CCF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B156E-AFAC-405D-9D22-BE0EB276987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2539054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980238" y="228600"/>
            <a:ext cx="1858962" cy="5867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403350" y="228600"/>
            <a:ext cx="5424488" cy="5867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00600-757A-4674-8809-EDAB31A8B39C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FC954-7E55-4C6D-B531-E199160838E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414558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53BD-295F-4F68-A47F-93A3168FC2E3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CE52-AB30-4583-84F7-59CB22979A5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1732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7A121-1335-4E44-99EB-01AF3664E0F6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287AC-932E-4012-9FBD-6F123BDEEE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5662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AA73-8879-4B15-8B41-1D81A718F5F4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960C4-39F7-4BAC-B8BE-85B7AC8FBCF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9422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52A02-C830-4AC0-B767-BAFF1C181200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76B69-FF60-43A1-B377-32C5A24E814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265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772BF-1933-48D2-A60A-D6B4E012E04A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6396F-6808-4EF1-AC2A-B0B07DBF67A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0156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ACE72-FE1E-454B-B2A6-E6198BB8146C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4CEF2-30B9-49F0-A187-1FB9BADD62E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7205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92500" y="274638"/>
            <a:ext cx="5194300" cy="250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  <a:br>
              <a:rPr lang="nl-NL" altLang="nl-NL"/>
            </a:br>
            <a:endParaRPr lang="nl-NL" altLang="nl-NL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D7464727-D77D-4D33-96F1-B91D810A72E8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A185AB8-A39A-44FD-A006-74FF6A6C60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pic>
        <p:nvPicPr>
          <p:cNvPr id="1030" name="Picture 7" descr="logo3 zonder teks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3144837" cy="485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323850" y="404813"/>
            <a:ext cx="280828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nl-NL" altLang="nl-NL" sz="2800">
                <a:solidFill>
                  <a:schemeClr val="bg1"/>
                </a:solidFill>
                <a:latin typeface="Verdana" panose="020B0604030504040204" pitchFamily="34" charset="0"/>
              </a:rPr>
              <a:t>Transformatie</a:t>
            </a:r>
          </a:p>
          <a:p>
            <a:pPr eaLnBrk="1" hangingPunct="1">
              <a:defRPr/>
            </a:pPr>
            <a:r>
              <a:rPr lang="nl-NL" altLang="nl-NL" sz="2800">
                <a:solidFill>
                  <a:schemeClr val="bg1"/>
                </a:solidFill>
                <a:latin typeface="Verdana" panose="020B0604030504040204" pitchFamily="34" charset="0"/>
              </a:rPr>
              <a:t>Jeugdzorg</a:t>
            </a:r>
          </a:p>
          <a:p>
            <a:pPr eaLnBrk="1" hangingPunct="1">
              <a:defRPr/>
            </a:pPr>
            <a:r>
              <a:rPr lang="nl-NL" altLang="nl-NL" sz="2800">
                <a:solidFill>
                  <a:schemeClr val="bg1"/>
                </a:solidFill>
                <a:latin typeface="Verdana" panose="020B0604030504040204" pitchFamily="34" charset="0"/>
              </a:rPr>
              <a:t>FoodValley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1413" y="274638"/>
            <a:ext cx="6275387" cy="250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  <a:br>
              <a:rPr lang="nl-NL" altLang="nl-NL"/>
            </a:br>
            <a:endParaRPr lang="nl-NL" altLang="nl-NL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D69A5A76-EBA1-456E-90DA-B91EA541F53C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3604A38-5B49-4DB8-A7D7-D9A9B498B1E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pic>
        <p:nvPicPr>
          <p:cNvPr id="2054" name="Picture 7" descr="logo3 zonder teks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2093912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323850" y="404813"/>
            <a:ext cx="18002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nl-NL" altLang="nl-NL">
                <a:solidFill>
                  <a:schemeClr val="bg1"/>
                </a:solidFill>
                <a:latin typeface="Verdana" panose="020B0604030504040204" pitchFamily="34" charset="0"/>
              </a:rPr>
              <a:t>Transformatie</a:t>
            </a:r>
          </a:p>
          <a:p>
            <a:pPr eaLnBrk="1" hangingPunct="1">
              <a:defRPr/>
            </a:pPr>
            <a:r>
              <a:rPr lang="nl-NL" altLang="nl-NL">
                <a:solidFill>
                  <a:schemeClr val="bg1"/>
                </a:solidFill>
                <a:latin typeface="Verdana" panose="020B0604030504040204" pitchFamily="34" charset="0"/>
              </a:rPr>
              <a:t>Jeugdzorg</a:t>
            </a:r>
          </a:p>
          <a:p>
            <a:pPr eaLnBrk="1" hangingPunct="1">
              <a:defRPr/>
            </a:pPr>
            <a:r>
              <a:rPr lang="nl-NL" altLang="nl-NL">
                <a:solidFill>
                  <a:schemeClr val="bg1"/>
                </a:solidFill>
                <a:latin typeface="Verdana" panose="020B0604030504040204" pitchFamily="34" charset="0"/>
              </a:rPr>
              <a:t>FoodValley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6C348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228600"/>
            <a:ext cx="74358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1600200"/>
            <a:ext cx="74358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CF0CE3A-CAC4-4AC7-8884-1E42BE2DBA3F}" type="datetime1">
              <a:rPr lang="nl-NL"/>
              <a:pPr>
                <a:defRPr/>
              </a:pPr>
              <a:t>18-4-2024</a:t>
            </a:fld>
            <a:endParaRPr lang="nl-NL"/>
          </a:p>
        </p:txBody>
      </p:sp>
      <p:sp>
        <p:nvSpPr>
          <p:cNvPr id="202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2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8E129962-5CD3-4AC0-AA83-88EB885CB2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pic>
        <p:nvPicPr>
          <p:cNvPr id="3079" name="Picture 7" descr="logo3 zonder teks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05092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slow"/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A81BC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C34B7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F5CC9B-84E6-45FD-81F5-668C71CF9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608" y="2852936"/>
            <a:ext cx="7772400" cy="1470025"/>
          </a:xfrm>
        </p:spPr>
        <p:txBody>
          <a:bodyPr/>
          <a:lstStyle/>
          <a:p>
            <a:pPr algn="ctr"/>
            <a:r>
              <a:rPr lang="nl-NL" b="1" dirty="0"/>
              <a:t>Ontwikkeling Jeugdhulp </a:t>
            </a:r>
            <a:br>
              <a:rPr lang="nl-NL" b="1" dirty="0"/>
            </a:br>
            <a:r>
              <a:rPr lang="nl-NL" b="1" dirty="0"/>
              <a:t>2022-2023</a:t>
            </a:r>
            <a:br>
              <a:rPr lang="nl-NL" b="1" dirty="0"/>
            </a:br>
            <a:br>
              <a:rPr lang="nl-NL" b="1" dirty="0"/>
            </a:br>
            <a:r>
              <a:rPr lang="nl-NL" sz="2000" b="1" dirty="0"/>
              <a:t>Jeugdhulpregio FoodValley</a:t>
            </a:r>
            <a:br>
              <a:rPr lang="nl-NL" sz="2000" b="1" dirty="0"/>
            </a:br>
            <a:br>
              <a:rPr lang="nl-NL" b="1" dirty="0"/>
            </a:b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7A930F2-8B90-468D-B6DE-0028A3A3AA77}"/>
              </a:ext>
            </a:extLst>
          </p:cNvPr>
          <p:cNvSpPr txBox="1"/>
          <p:nvPr/>
        </p:nvSpPr>
        <p:spPr>
          <a:xfrm>
            <a:off x="5004048" y="580526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FAT 25 </a:t>
            </a:r>
            <a:r>
              <a:rPr lang="en-US" dirty="0" err="1"/>
              <a:t>april</a:t>
            </a:r>
            <a:r>
              <a:rPr lang="en-US" dirty="0"/>
              <a:t> 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316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64C17-ED9A-4567-BA28-E35C3D0D3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3200" b="1" dirty="0"/>
              <a:t>Hoofdlijnen</a:t>
            </a:r>
            <a:endParaRPr lang="nl-NL" sz="32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4B1C9D7-196A-46E7-902C-F9B90D6E609E}"/>
              </a:ext>
            </a:extLst>
          </p:cNvPr>
          <p:cNvSpPr txBox="1"/>
          <p:nvPr/>
        </p:nvSpPr>
        <p:spPr>
          <a:xfrm>
            <a:off x="1259632" y="2039279"/>
            <a:ext cx="7390250" cy="1223412"/>
          </a:xfrm>
          <a:prstGeom prst="rect">
            <a:avLst/>
          </a:prstGeom>
          <a:solidFill>
            <a:srgbClr val="F2F8FC"/>
          </a:solidFill>
        </p:spPr>
        <p:txBody>
          <a:bodyPr wrap="square" rtlCol="0">
            <a:spAutoFit/>
          </a:bodyPr>
          <a:lstStyle/>
          <a:p>
            <a:r>
              <a:rPr lang="nl-NL" sz="1050" b="1" i="0" u="none" strike="noStrike" baseline="0" dirty="0">
                <a:solidFill>
                  <a:srgbClr val="54277E"/>
                </a:solidFill>
                <a:latin typeface="Arial" panose="020B0604020202020204" pitchFamily="34" charset="0"/>
              </a:rPr>
              <a:t>Hoofdlijnen gebruik jeugdhulp: </a:t>
            </a:r>
            <a:endParaRPr lang="nl-NL" sz="1050" b="0" i="0" u="none" strike="noStrike" baseline="0" dirty="0">
              <a:solidFill>
                <a:srgbClr val="54277E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i="0" u="none" strike="noStrike" baseline="0" dirty="0">
                <a:solidFill>
                  <a:srgbClr val="54277E"/>
                </a:solidFill>
                <a:latin typeface="Arial" panose="020B0604020202020204" pitchFamily="34" charset="0"/>
              </a:rPr>
              <a:t>De totale uitgaven 2023 zijn met ruim 14% gestegen (waarvan 4,63% indexatie).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i="0" u="none" strike="noStrike" baseline="0" dirty="0">
                <a:solidFill>
                  <a:srgbClr val="54277E"/>
                </a:solidFill>
                <a:latin typeface="Arial" panose="020B0604020202020204" pitchFamily="34" charset="0"/>
              </a:rPr>
              <a:t>De groei (zowel in kosten als in aantal jeugdigen) is op ambulante producten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050" dirty="0">
              <a:solidFill>
                <a:srgbClr val="54277E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dirty="0">
                <a:solidFill>
                  <a:srgbClr val="54277E"/>
                </a:solidFill>
              </a:rPr>
              <a:t>Het aantal jeugdigen dat (tijdelijk) niet thuis woonde is met 18% gedaald </a:t>
            </a:r>
            <a:r>
              <a:rPr lang="nl-NL" sz="1050" dirty="0" err="1">
                <a:solidFill>
                  <a:srgbClr val="54277E"/>
                </a:solidFill>
              </a:rPr>
              <a:t>tov</a:t>
            </a:r>
            <a:r>
              <a:rPr lang="nl-NL" sz="1050" dirty="0">
                <a:solidFill>
                  <a:srgbClr val="54277E"/>
                </a:solidFill>
              </a:rPr>
              <a:t>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dirty="0">
                <a:solidFill>
                  <a:srgbClr val="54277E"/>
                </a:solidFill>
              </a:rPr>
              <a:t>Wel is er een stijging van het aantal jeugdigen in LTA verblijf (JSLVG, </a:t>
            </a:r>
            <a:r>
              <a:rPr lang="nl-NL" sz="1050" dirty="0" err="1">
                <a:solidFill>
                  <a:srgbClr val="54277E"/>
                </a:solidFill>
              </a:rPr>
              <a:t>Kib-Ass</a:t>
            </a:r>
            <a:r>
              <a:rPr lang="nl-NL" sz="1050" dirty="0">
                <a:solidFill>
                  <a:srgbClr val="54277E"/>
                </a:solidFill>
              </a:rPr>
              <a:t>, Klinische GGZ)</a:t>
            </a:r>
          </a:p>
          <a:p>
            <a:endParaRPr lang="nl-NL" sz="1050" i="0" u="none" strike="noStrike" baseline="0" dirty="0">
              <a:solidFill>
                <a:srgbClr val="54277E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6E83918-5D74-7A5E-97C3-68FF55C3C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228" y="3284984"/>
            <a:ext cx="83058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08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64C17-ED9A-4567-BA28-E35C3D0D3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3200" b="1" dirty="0"/>
              <a:t>Begeleiding</a:t>
            </a:r>
            <a:endParaRPr lang="nl-NL" sz="32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591F072A-8D52-4E80-8968-F7D69750491E}"/>
              </a:ext>
            </a:extLst>
          </p:cNvPr>
          <p:cNvSpPr txBox="1"/>
          <p:nvPr/>
        </p:nvSpPr>
        <p:spPr>
          <a:xfrm>
            <a:off x="899592" y="4797152"/>
            <a:ext cx="6768752" cy="553998"/>
          </a:xfrm>
          <a:prstGeom prst="rect">
            <a:avLst/>
          </a:prstGeom>
          <a:solidFill>
            <a:srgbClr val="F2F8FC"/>
          </a:solidFill>
        </p:spPr>
        <p:txBody>
          <a:bodyPr wrap="square" rtlCol="0">
            <a:spAutoFit/>
          </a:bodyPr>
          <a:lstStyle/>
          <a:p>
            <a:r>
              <a:rPr lang="nl-NL" sz="1000" b="1" i="0" u="none" strike="noStrike" baseline="0" dirty="0">
                <a:solidFill>
                  <a:srgbClr val="54277E"/>
                </a:solidFill>
                <a:latin typeface="Arial" panose="020B0604020202020204" pitchFamily="34" charset="0"/>
              </a:rPr>
              <a:t>Waar zit verandering? </a:t>
            </a:r>
            <a:endParaRPr lang="nl-NL" sz="1000" b="1" dirty="0">
              <a:solidFill>
                <a:srgbClr val="54277E"/>
              </a:solidFill>
            </a:endParaRPr>
          </a:p>
          <a:p>
            <a:r>
              <a:rPr lang="nl-NL" sz="1000" i="0" u="none" strike="noStrike" baseline="0" dirty="0">
                <a:solidFill>
                  <a:srgbClr val="54277E"/>
                </a:solidFill>
                <a:latin typeface="Arial" panose="020B0604020202020204" pitchFamily="34" charset="0"/>
              </a:rPr>
              <a:t>De groei zit bij het aantal jeugdigen met een begeleidingstraject</a:t>
            </a:r>
            <a:r>
              <a:rPr lang="nl-NL" sz="1000" dirty="0">
                <a:solidFill>
                  <a:srgbClr val="54277E"/>
                </a:solidFill>
              </a:rPr>
              <a:t> blijft in het zelfde tempo doorgroeien. Alleen in Nijkerk zien we dat deze trend is doorbroken.</a:t>
            </a:r>
            <a:endParaRPr lang="nl-NL" sz="1000" i="0" u="none" strike="noStrike" baseline="0" dirty="0">
              <a:solidFill>
                <a:srgbClr val="54277E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49417FE-E9F3-52B1-7FA8-10F849DDF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03" y="1916832"/>
            <a:ext cx="5996814" cy="266429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76711FB-D9B8-002E-1ADF-1371A11C60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5351150"/>
            <a:ext cx="2768724" cy="137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5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64C17-ED9A-4567-BA28-E35C3D0D3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3200" b="1" dirty="0"/>
              <a:t>light-overeenkomsten</a:t>
            </a:r>
            <a:br>
              <a:rPr lang="nl-NL" sz="3200" b="1" dirty="0"/>
            </a:br>
            <a:r>
              <a:rPr lang="nl-NL" sz="1800" b="1" dirty="0"/>
              <a:t>(inzet van </a:t>
            </a:r>
            <a:r>
              <a:rPr lang="nl-NL" sz="1800" b="1" dirty="0" err="1"/>
              <a:t>ongecontracteerd</a:t>
            </a:r>
            <a:r>
              <a:rPr lang="nl-NL" sz="1800" b="1" dirty="0"/>
              <a:t> aanbod)</a:t>
            </a:r>
            <a:endParaRPr lang="nl-NL" sz="32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591F072A-8D52-4E80-8968-F7D69750491E}"/>
              </a:ext>
            </a:extLst>
          </p:cNvPr>
          <p:cNvSpPr txBox="1"/>
          <p:nvPr/>
        </p:nvSpPr>
        <p:spPr>
          <a:xfrm>
            <a:off x="1259632" y="5733256"/>
            <a:ext cx="6336704" cy="707886"/>
          </a:xfrm>
          <a:prstGeom prst="rect">
            <a:avLst/>
          </a:prstGeom>
          <a:solidFill>
            <a:srgbClr val="F2F8FC"/>
          </a:solidFill>
        </p:spPr>
        <p:txBody>
          <a:bodyPr wrap="square" rtlCol="0">
            <a:spAutoFit/>
          </a:bodyPr>
          <a:lstStyle/>
          <a:p>
            <a:r>
              <a:rPr lang="nl-NL" sz="1000" b="1" i="0" u="none" strike="noStrike" baseline="0" dirty="0">
                <a:solidFill>
                  <a:srgbClr val="54277E"/>
                </a:solidFill>
                <a:latin typeface="Arial" panose="020B0604020202020204" pitchFamily="34" charset="0"/>
              </a:rPr>
              <a:t>Waar zit verandering? </a:t>
            </a:r>
            <a:endParaRPr lang="nl-NL" sz="1000" b="1" dirty="0">
              <a:solidFill>
                <a:srgbClr val="54277E"/>
              </a:solidFill>
            </a:endParaRPr>
          </a:p>
          <a:p>
            <a:r>
              <a:rPr lang="nl-NL" sz="1000" i="0" u="none" strike="noStrike" baseline="0" dirty="0">
                <a:solidFill>
                  <a:srgbClr val="54277E"/>
                </a:solidFill>
                <a:latin typeface="Arial" panose="020B0604020202020204" pitchFamily="34" charset="0"/>
              </a:rPr>
              <a:t>1 op 3 jeugdigen in verblijf (exc. Pleegzorg) valt onder een “light overeenkomst”. We zien dat deze relatief vaak doorlopen bij 18+.</a:t>
            </a:r>
          </a:p>
          <a:p>
            <a:r>
              <a:rPr lang="nl-NL" sz="1000" dirty="0">
                <a:solidFill>
                  <a:srgbClr val="54277E"/>
                </a:solidFill>
              </a:rPr>
              <a:t>Bij een groot deel gaat het om gezinshuizen en aanbod op het oude Hoenderloo terrein</a:t>
            </a:r>
            <a:r>
              <a:rPr lang="nl-NL" sz="1000" i="0" u="none" strike="noStrike" baseline="0" dirty="0">
                <a:solidFill>
                  <a:srgbClr val="54277E"/>
                </a:solidFill>
                <a:latin typeface="Arial" panose="020B0604020202020204" pitchFamily="34" charset="0"/>
              </a:rPr>
              <a:t> </a:t>
            </a:r>
            <a:endParaRPr lang="nl-NL" sz="1000" b="0" i="0" u="none" strike="noStrike" baseline="0" dirty="0">
              <a:solidFill>
                <a:srgbClr val="54277E"/>
              </a:solidFill>
              <a:latin typeface="Arial" panose="020B0604020202020204" pitchFamily="34" charset="0"/>
            </a:endParaRPr>
          </a:p>
        </p:txBody>
      </p:sp>
      <p:pic>
        <p:nvPicPr>
          <p:cNvPr id="3" name="chart">
            <a:extLst>
              <a:ext uri="{FF2B5EF4-FFF2-40B4-BE49-F238E27FC236}">
                <a16:creationId xmlns:a16="http://schemas.microsoft.com/office/drawing/2014/main" id="{E6E84B97-8BA8-E692-C419-C247FF3B9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145982"/>
            <a:ext cx="4572000" cy="256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89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64C17-ED9A-4567-BA28-E35C3D0D3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3200" b="1" dirty="0"/>
              <a:t>Trajectduur</a:t>
            </a:r>
            <a:endParaRPr lang="nl-NL" sz="32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591F072A-8D52-4E80-8968-F7D69750491E}"/>
              </a:ext>
            </a:extLst>
          </p:cNvPr>
          <p:cNvSpPr txBox="1"/>
          <p:nvPr/>
        </p:nvSpPr>
        <p:spPr>
          <a:xfrm>
            <a:off x="1537155" y="1239126"/>
            <a:ext cx="6336704" cy="1112549"/>
          </a:xfrm>
          <a:prstGeom prst="rect">
            <a:avLst/>
          </a:prstGeom>
          <a:solidFill>
            <a:srgbClr val="F2F8FC"/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12000"/>
              </a:lnSpc>
              <a:tabLst>
                <a:tab pos="270510" algn="l"/>
              </a:tabLst>
            </a:pPr>
            <a:r>
              <a:rPr lang="nl-NL" sz="1000" b="1" dirty="0">
                <a:solidFill>
                  <a:srgbClr val="53297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Van de 2.537 gestopte jeugdigen in periode 2023 januari t/m september:</a:t>
            </a:r>
            <a:endParaRPr lang="nl-NL" sz="1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Museo Sans 300" panose="02000000000000000000" pitchFamily="50" charset="0"/>
            </a:endParaRPr>
          </a:p>
          <a:p>
            <a:pPr marL="285750" indent="-285750">
              <a:lnSpc>
                <a:spcPct val="112000"/>
              </a:lnSpc>
              <a:buFont typeface="Courier New" panose="02070309020205020404" pitchFamily="49" charset="0"/>
              <a:buChar char="o"/>
              <a:tabLst>
                <a:tab pos="270510" algn="l"/>
              </a:tabLst>
            </a:pPr>
            <a:r>
              <a:rPr lang="nl-NL" sz="1000" b="1" dirty="0">
                <a:solidFill>
                  <a:srgbClr val="53297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een relatief kleine groep van 263 jeugdigen (10%) met totale trajectduur van 48 maanden of langer verantwoordelijk voor 47% procent van de uitgaven.</a:t>
            </a:r>
            <a:endParaRPr lang="nl-NL" sz="1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Museo Sans 300" panose="02000000000000000000" pitchFamily="50" charset="0"/>
            </a:endParaRPr>
          </a:p>
          <a:p>
            <a:pPr marL="285750" indent="-285750">
              <a:lnSpc>
                <a:spcPct val="112000"/>
              </a:lnSpc>
              <a:buFont typeface="Courier New" panose="02070309020205020404" pitchFamily="49" charset="0"/>
              <a:buChar char="o"/>
              <a:tabLst>
                <a:tab pos="270510" algn="l"/>
              </a:tabLst>
            </a:pPr>
            <a:r>
              <a:rPr lang="nl-NL" sz="1000" b="1" dirty="0">
                <a:solidFill>
                  <a:srgbClr val="53297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Het aandeel jeugdigen met alleen ambulante jeugdhulp is ook groot bij trajecten langer dan twee jaar: circa 4 op de 5 kinderen waar de jeugdhulp van stopt betreft een traject waar alleen ambulante jeugdhulp is ingezet</a:t>
            </a:r>
            <a:r>
              <a:rPr lang="nl-NL" sz="1000" b="1" dirty="0">
                <a:solidFill>
                  <a:srgbClr val="53297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(zie tabel)</a:t>
            </a:r>
            <a:endParaRPr lang="nl-NL" sz="1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Museo Sans 300" panose="02000000000000000000" pitchFamily="50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4E2C40-471E-386F-56E3-F13040B2B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994" y="2596524"/>
            <a:ext cx="2450804" cy="2011854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6FB544D6-49E5-FEB0-A396-80AFC278DB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2798" y="2244776"/>
            <a:ext cx="3298222" cy="2011854"/>
          </a:xfrm>
          <a:prstGeom prst="rect">
            <a:avLst/>
          </a:prstGeom>
        </p:spPr>
      </p:pic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C4D39B4-876A-F5CC-594D-039688127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483321"/>
              </p:ext>
            </p:extLst>
          </p:nvPr>
        </p:nvGraphicFramePr>
        <p:xfrm>
          <a:off x="1406522" y="4905452"/>
          <a:ext cx="6686549" cy="1748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0626">
                  <a:extLst>
                    <a:ext uri="{9D8B030D-6E8A-4147-A177-3AD203B41FA5}">
                      <a16:colId xmlns:a16="http://schemas.microsoft.com/office/drawing/2014/main" val="4123490965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3182128463"/>
                    </a:ext>
                  </a:extLst>
                </a:gridCol>
                <a:gridCol w="803376">
                  <a:extLst>
                    <a:ext uri="{9D8B030D-6E8A-4147-A177-3AD203B41FA5}">
                      <a16:colId xmlns:a16="http://schemas.microsoft.com/office/drawing/2014/main" val="2289845919"/>
                    </a:ext>
                  </a:extLst>
                </a:gridCol>
                <a:gridCol w="751975">
                  <a:extLst>
                    <a:ext uri="{9D8B030D-6E8A-4147-A177-3AD203B41FA5}">
                      <a16:colId xmlns:a16="http://schemas.microsoft.com/office/drawing/2014/main" val="2673209621"/>
                    </a:ext>
                  </a:extLst>
                </a:gridCol>
                <a:gridCol w="939810">
                  <a:extLst>
                    <a:ext uri="{9D8B030D-6E8A-4147-A177-3AD203B41FA5}">
                      <a16:colId xmlns:a16="http://schemas.microsoft.com/office/drawing/2014/main" val="2408267052"/>
                    </a:ext>
                  </a:extLst>
                </a:gridCol>
                <a:gridCol w="778627">
                  <a:extLst>
                    <a:ext uri="{9D8B030D-6E8A-4147-A177-3AD203B41FA5}">
                      <a16:colId xmlns:a16="http://schemas.microsoft.com/office/drawing/2014/main" val="2608687155"/>
                    </a:ext>
                  </a:extLst>
                </a:gridCol>
                <a:gridCol w="1019133">
                  <a:extLst>
                    <a:ext uri="{9D8B030D-6E8A-4147-A177-3AD203B41FA5}">
                      <a16:colId xmlns:a16="http://schemas.microsoft.com/office/drawing/2014/main" val="3217977245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tabLst>
                          <a:tab pos="234950" algn="l"/>
                        </a:tabLst>
                      </a:pPr>
                      <a:r>
                        <a:rPr lang="nl-NL" sz="1100">
                          <a:effectLst/>
                        </a:rPr>
                        <a:t>ingezette jeugdhulp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&lt;= 6mnd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7-12 mnd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13-24 mnd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25-48 mnd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48+ mnd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Totaal cliënten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extLst>
                  <a:ext uri="{0D108BD9-81ED-4DB2-BD59-A6C34878D82A}">
                    <a16:rowId xmlns:a16="http://schemas.microsoft.com/office/drawing/2014/main" val="250493374"/>
                  </a:ext>
                </a:extLst>
              </a:tr>
              <a:tr h="20701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tabLst>
                          <a:tab pos="234950" algn="l"/>
                        </a:tabLst>
                      </a:pPr>
                      <a:r>
                        <a:rPr lang="nl-NL" sz="1100">
                          <a:effectLst/>
                        </a:rPr>
                        <a:t>alleen ambulant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509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 dirty="0">
                          <a:effectLst/>
                        </a:rPr>
                        <a:t>457</a:t>
                      </a:r>
                      <a:endParaRPr lang="nl-N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717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432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181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          2.295 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extLst>
                  <a:ext uri="{0D108BD9-81ED-4DB2-BD59-A6C34878D82A}">
                    <a16:rowId xmlns:a16="http://schemas.microsoft.com/office/drawing/2014/main" val="3595024353"/>
                  </a:ext>
                </a:extLst>
              </a:tr>
              <a:tr h="20701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tabLst>
                          <a:tab pos="234950" algn="l"/>
                        </a:tabLst>
                      </a:pPr>
                      <a:r>
                        <a:rPr lang="nl-NL" sz="1100">
                          <a:effectLst/>
                        </a:rPr>
                        <a:t>landelijk: ambulant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 dirty="0">
                          <a:effectLst/>
                        </a:rPr>
                        <a:t>1</a:t>
                      </a:r>
                      <a:endParaRPr lang="nl-N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2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2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3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                  8 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extLst>
                  <a:ext uri="{0D108BD9-81ED-4DB2-BD59-A6C34878D82A}">
                    <a16:rowId xmlns:a16="http://schemas.microsoft.com/office/drawing/2014/main" val="4205520363"/>
                  </a:ext>
                </a:extLst>
              </a:tr>
              <a:tr h="226576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tabLst>
                          <a:tab pos="234950" algn="l"/>
                        </a:tabLst>
                      </a:pPr>
                      <a:r>
                        <a:rPr lang="nl-NL" sz="1100">
                          <a:effectLst/>
                        </a:rPr>
                        <a:t>reclassering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4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2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9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10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5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                30 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extLst>
                  <a:ext uri="{0D108BD9-81ED-4DB2-BD59-A6C34878D82A}">
                    <a16:rowId xmlns:a16="http://schemas.microsoft.com/office/drawing/2014/main" val="3740581546"/>
                  </a:ext>
                </a:extLst>
              </a:tr>
              <a:tr h="20701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tabLst>
                          <a:tab pos="234950" algn="l"/>
                        </a:tabLst>
                      </a:pPr>
                      <a:r>
                        <a:rPr lang="nl-NL" sz="1100">
                          <a:effectLst/>
                        </a:rPr>
                        <a:t>veiligheid en verblijf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13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11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38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69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74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             204 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extLst>
                  <a:ext uri="{0D108BD9-81ED-4DB2-BD59-A6C34878D82A}">
                    <a16:rowId xmlns:a16="http://schemas.microsoft.com/office/drawing/2014/main" val="2428537250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tabLst>
                          <a:tab pos="234950" algn="l"/>
                        </a:tabLst>
                      </a:pPr>
                      <a:r>
                        <a:rPr lang="nl-NL" sz="1100">
                          <a:effectLst/>
                        </a:rPr>
                        <a:t>Eindtotaal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526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471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766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513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>
                          <a:effectLst/>
                        </a:rPr>
                        <a:t>263</a:t>
                      </a:r>
                      <a:endParaRPr lang="nl-N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</a:pPr>
                      <a:r>
                        <a:rPr lang="nl-NL" sz="1100" dirty="0">
                          <a:effectLst/>
                        </a:rPr>
                        <a:t>          2.537 </a:t>
                      </a:r>
                      <a:endParaRPr lang="nl-N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Museo Sans 300" panose="02000000000000000000" pitchFamily="50" charset="0"/>
                      </a:endParaRPr>
                    </a:p>
                  </a:txBody>
                  <a:tcPr marL="36195" marR="36195" marT="0" marB="0" anchor="b"/>
                </a:tc>
                <a:extLst>
                  <a:ext uri="{0D108BD9-81ED-4DB2-BD59-A6C34878D82A}">
                    <a16:rowId xmlns:a16="http://schemas.microsoft.com/office/drawing/2014/main" val="1353114994"/>
                  </a:ext>
                </a:extLst>
              </a:tr>
            </a:tbl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0083405F-0FE0-73DB-AB1F-55F6CE2687AE}"/>
              </a:ext>
            </a:extLst>
          </p:cNvPr>
          <p:cNvSpPr txBox="1"/>
          <p:nvPr/>
        </p:nvSpPr>
        <p:spPr>
          <a:xfrm>
            <a:off x="1331640" y="4505342"/>
            <a:ext cx="47617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950" algn="l"/>
              </a:tabLst>
            </a:pPr>
            <a:r>
              <a:rPr kumimoji="0" lang="nl-NL" altLang="nl-NL" sz="1000" b="1" i="0" u="none" strike="noStrike" cap="none" normalizeH="0" baseline="0" dirty="0">
                <a:ln>
                  <a:noFill/>
                </a:ln>
                <a:solidFill>
                  <a:srgbClr val="53297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Tabel 4. Aantal cliënten naar het soort ingezette jeugdhulp naar duur van de jeugdhulp in maanden.  </a:t>
            </a:r>
            <a:endParaRPr kumimoji="0" lang="nl-NL" altLang="nl-NL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433481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Aangepast 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ngepast ontwerp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ngepast 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angepast ontwerp">
  <a:themeElements>
    <a:clrScheme name="1_Aangepast 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angepast ontwerp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angepast 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angepast 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angepast 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angepast 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angepast 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angepast 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angepast 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angepast 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angepast 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angepast 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angepast 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angepast 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ransitie jeugdzorg">
  <a:themeElements>
    <a:clrScheme name="transitie jeugdzorg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transitie jeugdzor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nsitie jeugdzorg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e jeugdzorg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e jeugdzorg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e jeugdzorg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e jeugdzorg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e jeugdzorg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e jeugdzorg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e jeugdzorg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342</Words>
  <Application>Microsoft Office PowerPoint</Application>
  <PresentationFormat>Diavoorstelling (4:3)</PresentationFormat>
  <Paragraphs>68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Arial</vt:lpstr>
      <vt:lpstr>Courier New</vt:lpstr>
      <vt:lpstr>Verdana</vt:lpstr>
      <vt:lpstr>Wingdings</vt:lpstr>
      <vt:lpstr>Aangepast ontwerp</vt:lpstr>
      <vt:lpstr>1_Aangepast ontwerp</vt:lpstr>
      <vt:lpstr>transitie jeugdzorg</vt:lpstr>
      <vt:lpstr>Ontwikkeling Jeugdhulp  2022-2023  Jeugdhulpregio FoodValley  </vt:lpstr>
      <vt:lpstr>Hoofdlijnen</vt:lpstr>
      <vt:lpstr>Begeleiding</vt:lpstr>
      <vt:lpstr>light-overeenkomsten (inzet van ongecontracteerd aanbod)</vt:lpstr>
      <vt:lpstr>Trajectduur</vt:lpstr>
    </vt:vector>
  </TitlesOfParts>
  <Company>Gemeente Ede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hert</dc:creator>
  <cp:lastModifiedBy>Vos, Laurens</cp:lastModifiedBy>
  <cp:revision>188</cp:revision>
  <dcterms:created xsi:type="dcterms:W3CDTF">2012-09-26T10:15:19Z</dcterms:created>
  <dcterms:modified xsi:type="dcterms:W3CDTF">2024-04-18T11:33:26Z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03e4237-5a4f-4b1d-8097-ba27e53a15e9_Enabled">
    <vt:lpwstr>true</vt:lpwstr>
  </property>
  <property fmtid="{D5CDD505-2E9C-101B-9397-08002B2CF9AE}" pid="3" name="MSIP_Label_003e4237-5a4f-4b1d-8097-ba27e53a15e9_SetDate">
    <vt:lpwstr>2022-06-09T08:44:42Z</vt:lpwstr>
  </property>
  <property fmtid="{D5CDD505-2E9C-101B-9397-08002B2CF9AE}" pid="4" name="MSIP_Label_003e4237-5a4f-4b1d-8097-ba27e53a15e9_Method">
    <vt:lpwstr>Privileged</vt:lpwstr>
  </property>
  <property fmtid="{D5CDD505-2E9C-101B-9397-08002B2CF9AE}" pid="5" name="MSIP_Label_003e4237-5a4f-4b1d-8097-ba27e53a15e9_Name">
    <vt:lpwstr>Extern deelbare inhoud</vt:lpwstr>
  </property>
  <property fmtid="{D5CDD505-2E9C-101B-9397-08002B2CF9AE}" pid="6" name="MSIP_Label_003e4237-5a4f-4b1d-8097-ba27e53a15e9_SiteId">
    <vt:lpwstr>ea328989-f040-42fa-b241-f54da02f88db</vt:lpwstr>
  </property>
  <property fmtid="{D5CDD505-2E9C-101B-9397-08002B2CF9AE}" pid="7" name="MSIP_Label_003e4237-5a4f-4b1d-8097-ba27e53a15e9_ActionId">
    <vt:lpwstr>5d0077cd-d863-47f8-9a24-7d69bb1eafba</vt:lpwstr>
  </property>
  <property fmtid="{D5CDD505-2E9C-101B-9397-08002B2CF9AE}" pid="8" name="MSIP_Label_003e4237-5a4f-4b1d-8097-ba27e53a15e9_ContentBits">
    <vt:lpwstr>0</vt:lpwstr>
  </property>
</Properties>
</file>