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70" r:id="rId3"/>
    <p:sldId id="261" r:id="rId4"/>
    <p:sldId id="271" r:id="rId5"/>
    <p:sldId id="266" r:id="rId6"/>
    <p:sldId id="272" r:id="rId7"/>
    <p:sldId id="273" r:id="rId8"/>
    <p:sldId id="267" r:id="rId9"/>
    <p:sldId id="262" r:id="rId10"/>
    <p:sldId id="274" r:id="rId11"/>
    <p:sldId id="275" r:id="rId12"/>
    <p:sldId id="276" r:id="rId13"/>
  </p:sldIdLst>
  <p:sldSz cx="9144000" cy="5715000" type="screen16x10"/>
  <p:notesSz cx="7010400" cy="92964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181"/>
    <a:srgbClr val="E63623"/>
    <a:srgbClr val="009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22" autoAdjust="0"/>
  </p:normalViewPr>
  <p:slideViewPr>
    <p:cSldViewPr snapToGrid="0" snapToObjects="1">
      <p:cViewPr varScale="1">
        <p:scale>
          <a:sx n="92" d="100"/>
          <a:sy n="92" d="100"/>
        </p:scale>
        <p:origin x="1200" y="6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69075F-94C5-0A4C-80CC-DB7532E8B753}" type="datetimeFigureOut">
              <a:rPr lang="nl-NL" smtClean="0"/>
              <a:pPr/>
              <a:t>6-3-2024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E32603-403B-974D-8816-794174532DB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D9334-48B5-41C2-B250-9DC781BFBF07}" type="datetimeFigureOut">
              <a:rPr lang="nl-NL" smtClean="0"/>
              <a:t>6-3-2024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DB6C1-6EFE-4E8B-BF2D-5024327160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81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DDB6C1-6EFE-4E8B-BF2D-5024327160E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96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bg1">
            <a:lumMod val="8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 userDrawn="1"/>
        </p:nvSpPr>
        <p:spPr>
          <a:xfrm>
            <a:off x="5875860" y="2687802"/>
            <a:ext cx="2822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0" i="0" baseline="0" dirty="0">
                <a:solidFill>
                  <a:schemeClr val="tx1"/>
                </a:solidFill>
                <a:latin typeface="Lato"/>
              </a:rPr>
              <a:t>De laag hieronder is een masker, verplaats de afbeelding dus met </a:t>
            </a:r>
            <a:r>
              <a:rPr lang="nl-NL" sz="1200" b="0" i="1" baseline="0" dirty="0">
                <a:solidFill>
                  <a:schemeClr val="tx1"/>
                </a:solidFill>
                <a:latin typeface="Lato Light"/>
                <a:cs typeface="Lato Light"/>
              </a:rPr>
              <a:t>rechtermuisknop &gt; schikken &gt; naar achtergrond </a:t>
            </a:r>
            <a:r>
              <a:rPr lang="nl-NL" sz="1200" b="0" i="0" baseline="0" dirty="0">
                <a:solidFill>
                  <a:schemeClr val="tx1"/>
                </a:solidFill>
                <a:latin typeface="Lato"/>
              </a:rPr>
              <a:t>naar de achtergrond.</a:t>
            </a:r>
          </a:p>
        </p:txBody>
      </p:sp>
      <p:sp>
        <p:nvSpPr>
          <p:cNvPr id="9" name="Tekstvak 8"/>
          <p:cNvSpPr txBox="1"/>
          <p:nvPr userDrawn="1"/>
        </p:nvSpPr>
        <p:spPr>
          <a:xfrm>
            <a:off x="5747125" y="1795509"/>
            <a:ext cx="30198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700" dirty="0">
                <a:solidFill>
                  <a:schemeClr val="tx1"/>
                </a:solidFill>
                <a:latin typeface="Lato Light"/>
                <a:cs typeface="Lato Light"/>
              </a:rPr>
              <a:t>Zet hier een achtergrondafbeelding</a:t>
            </a:r>
            <a:r>
              <a:rPr lang="nl-NL" sz="1700" baseline="0" dirty="0">
                <a:solidFill>
                  <a:schemeClr val="tx1"/>
                </a:solidFill>
                <a:latin typeface="Lato Light"/>
                <a:cs typeface="Lato Light"/>
              </a:rPr>
              <a:t> neer</a:t>
            </a:r>
            <a:endParaRPr lang="nl-NL" sz="1700" b="0" i="0" baseline="0" dirty="0">
              <a:solidFill>
                <a:schemeClr val="tx1"/>
              </a:solidFill>
              <a:latin typeface="Lato Light"/>
              <a:cs typeface="Lato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GMV225 PPT PROEF 180123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5" name="Tijdelijke aanduiding voor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24843" y="509030"/>
            <a:ext cx="4571859" cy="541812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0" i="0" cap="none" baseline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Titel pagina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462" y="1006388"/>
            <a:ext cx="5065737" cy="488416"/>
          </a:xfrm>
          <a:prstGeom prst="rect">
            <a:avLst/>
          </a:prstGeom>
        </p:spPr>
        <p:txBody>
          <a:bodyPr vert="horz" lIns="0" rIns="0" bIns="0"/>
          <a:lstStyle>
            <a:lvl1pPr marL="0" indent="0">
              <a:spcBef>
                <a:spcPts val="0"/>
              </a:spcBef>
              <a:buNone/>
              <a:defRPr sz="2000" b="0" i="1" baseline="0">
                <a:latin typeface="Arial Italic"/>
                <a:cs typeface="Arial Italic"/>
              </a:defRPr>
            </a:lvl1pPr>
          </a:lstStyle>
          <a:p>
            <a:pPr lvl="0"/>
            <a:r>
              <a:rPr lang="nl-NL" dirty="0"/>
              <a:t>Sub titel pagina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525463" y="1933097"/>
            <a:ext cx="3765800" cy="159030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rgbClr val="009EE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l-NL" b="0" i="0" dirty="0">
                <a:latin typeface="Arial"/>
                <a:cs typeface="Arial"/>
              </a:rPr>
              <a:t>Tekst 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25463" y="3241675"/>
            <a:ext cx="3765800" cy="1457325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buNone/>
              <a:defRPr sz="1400" b="0" i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Tekst</a:t>
            </a:r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4610868" y="1985212"/>
            <a:ext cx="3731027" cy="2580106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buNone/>
              <a:defRPr sz="1400" b="0" i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Tekst</a:t>
            </a:r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5" hasCustomPrompt="1"/>
          </p:nvPr>
        </p:nvSpPr>
        <p:spPr>
          <a:xfrm>
            <a:off x="5942263" y="5340675"/>
            <a:ext cx="2760579" cy="514684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cap="none" baseline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Titel pagina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GMV225 PPT PROEF 180123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5" name="Tijdelijke aanduiding voor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24843" y="509030"/>
            <a:ext cx="4571859" cy="541812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600" b="0" i="0" cap="none" baseline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Titel pagina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462" y="1006388"/>
            <a:ext cx="5065737" cy="488416"/>
          </a:xfrm>
          <a:prstGeom prst="rect">
            <a:avLst/>
          </a:prstGeom>
        </p:spPr>
        <p:txBody>
          <a:bodyPr vert="horz" lIns="0" rIns="0" bIns="0"/>
          <a:lstStyle>
            <a:lvl1pPr marL="0" indent="0">
              <a:spcBef>
                <a:spcPts val="0"/>
              </a:spcBef>
              <a:buNone/>
              <a:defRPr sz="2000" b="0" i="1" baseline="0">
                <a:solidFill>
                  <a:srgbClr val="009EE3"/>
                </a:solidFill>
                <a:latin typeface="Arial Italic"/>
                <a:cs typeface="Arial Italic"/>
              </a:defRPr>
            </a:lvl1pPr>
          </a:lstStyle>
          <a:p>
            <a:pPr lvl="0"/>
            <a:r>
              <a:rPr lang="nl-NL" dirty="0"/>
              <a:t>Sub titel pagina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525463" y="1933097"/>
            <a:ext cx="3765800" cy="159030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rgbClr val="E6362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l-NL" b="0" i="0" dirty="0">
                <a:latin typeface="Arial"/>
                <a:cs typeface="Arial"/>
              </a:rPr>
              <a:t>Tekst </a:t>
            </a: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25463" y="3241675"/>
            <a:ext cx="3765800" cy="1457325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buNone/>
              <a:defRPr sz="1400" b="0" i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Tekst</a:t>
            </a:r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4"/>
          </p:nvPr>
        </p:nvSpPr>
        <p:spPr>
          <a:xfrm>
            <a:off x="4610868" y="1985212"/>
            <a:ext cx="3731027" cy="2580106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buFont typeface="Arial"/>
              <a:buChar char="•"/>
              <a:defRPr sz="1400" b="0" i="0">
                <a:latin typeface="Arial"/>
                <a:cs typeface="Arial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5" hasCustomPrompt="1"/>
          </p:nvPr>
        </p:nvSpPr>
        <p:spPr>
          <a:xfrm>
            <a:off x="5942263" y="5340675"/>
            <a:ext cx="2760579" cy="514684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0" cap="none" baseline="0">
                <a:latin typeface="Arial"/>
                <a:cs typeface="Arial"/>
              </a:defRPr>
            </a:lvl1pPr>
          </a:lstStyle>
          <a:p>
            <a:pPr lvl="0"/>
            <a:r>
              <a:rPr lang="nl-NL" dirty="0"/>
              <a:t>Titel pagina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5462" y="1050842"/>
            <a:ext cx="8177379" cy="3845871"/>
          </a:xfrm>
        </p:spPr>
        <p:txBody>
          <a:bodyPr/>
          <a:lstStyle/>
          <a:p>
            <a:pPr algn="ctr"/>
            <a:r>
              <a:rPr lang="nl-NL" sz="7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Jaar verslag</a:t>
            </a:r>
          </a:p>
          <a:p>
            <a:pPr algn="ctr"/>
            <a:r>
              <a:rPr lang="nl-NL" sz="7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RET </a:t>
            </a:r>
          </a:p>
          <a:p>
            <a:pPr algn="r"/>
            <a:r>
              <a:rPr lang="nl-NL" sz="72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2023</a:t>
            </a:r>
          </a:p>
          <a:p>
            <a:pPr lvl="0" algn="ctr"/>
            <a:endParaRPr lang="nl-NL" sz="7200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D92C294-C513-6911-88BC-3CE02ED2FD0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2831" y="2515750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24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2" y="547381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4. Jaarplan RET 2024</a:t>
            </a:r>
          </a:p>
          <a:p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4842" y="966356"/>
            <a:ext cx="8178000" cy="3680560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endParaRPr lang="nl-NL" dirty="0">
              <a:solidFill>
                <a:schemeClr val="tx1"/>
              </a:solidFill>
            </a:endParaRPr>
          </a:p>
          <a:p>
            <a:pPr marL="342900" lvl="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Leefwereld</a:t>
            </a:r>
          </a:p>
          <a:p>
            <a:pPr marL="342900" lvl="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Organisatie</a:t>
            </a:r>
          </a:p>
          <a:p>
            <a:pPr marL="342900" lvl="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</a:t>
            </a:r>
          </a:p>
          <a:p>
            <a:pPr lvl="0">
              <a:lnSpc>
                <a:spcPct val="150000"/>
              </a:lnSpc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E8B5C84-9936-E710-2C99-A24FC34EB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214" y="172489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2" y="547381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5. Ontwikkeling RET</a:t>
            </a:r>
          </a:p>
          <a:p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5462" y="1050842"/>
            <a:ext cx="8177379" cy="3845871"/>
          </a:xfrm>
        </p:spPr>
        <p:txBody>
          <a:bodyPr/>
          <a:lstStyle/>
          <a:p>
            <a:pPr marL="342900" lvl="0" indent="-342900">
              <a:buFont typeface="+mj-lt"/>
              <a:buAutoNum type="arabicPeriod"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Ervaringsdeskundigheid – TeamED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Frequentie RET verhoogd in 2024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Procesregie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Functioneren rode knop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Invulling RET-dag 19 november 2024</a:t>
            </a:r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9D8BD9E7-0791-9957-E3F8-12A0CE6904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65900" y="2706431"/>
            <a:ext cx="1143425" cy="11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31FDA2B-43F0-11B4-E996-CFC30908B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862" y="1095914"/>
            <a:ext cx="28575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0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2" y="547381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6.Ontwikkeling aanbieders &amp; (boven) regionaal</a:t>
            </a:r>
          </a:p>
          <a:p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639762" y="1089193"/>
            <a:ext cx="8177379" cy="3845871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v"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nl-NL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Verbinding ontwikkelagenda BOEG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 on Tour, samenwerkingsverbanden etc.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Verklarende analyse 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Mobiele brigade (Essentiele functies)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Ontwikkeling GR</a:t>
            </a:r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9D8BD9E7-0791-9957-E3F8-12A0CE6904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65900" y="2706431"/>
            <a:ext cx="1143425" cy="114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164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3.	RET 2023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4843" y="1205345"/>
            <a:ext cx="7704757" cy="3239065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Algemene werkwijze RET ongewijzigd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Doorontwikkeling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Versterking relatie lokale veld en GI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Sterk kernteam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49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12632" y="577431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Cijfers aanmeldingen 2023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9875" y="1018646"/>
            <a:ext cx="8370332" cy="4158958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22 besproken aanmeldingen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10 aanmeldingen door GI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12 aanmeldingen Lokaal Team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Bij 3 casussen was het RVT betrokken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14 jongens en 8 meiden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Leeftijd m.n. 13-16 jarigen en 17 jarigen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Evenredig beeld met Gelderland en landelijk</a:t>
            </a: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3E42DC8-6609-0918-5801-B15873D15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239" y="1425218"/>
            <a:ext cx="1865376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1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Problematiek bij aanmelding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4844" y="1423555"/>
            <a:ext cx="8177998" cy="3473158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Aanbod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Wachtlijsten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Geen goede analyse, waardoor samenhang ontbreekt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Top 3 problematiek: gedrag, hechting en ADHD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I.c.m. overlaste ouders, ouder-kind problematiek/instabiele opvoedingssituatie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Veel jeugdigen op Speciaal Onderwijs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endParaRPr lang="nl-NL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07065AD-FBD9-909A-8F4D-71018979E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691" y="608195"/>
            <a:ext cx="2207788" cy="1329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2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Verblijfsplek aanmeldingen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483309" y="1050842"/>
            <a:ext cx="8177379" cy="3845871"/>
          </a:xfrm>
        </p:spPr>
        <p:txBody>
          <a:bodyPr/>
          <a:lstStyle/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endParaRPr lang="nl-NL" dirty="0">
              <a:solidFill>
                <a:schemeClr val="tx1"/>
              </a:solidFill>
            </a:endParaRPr>
          </a:p>
          <a:p>
            <a:pPr lvl="0">
              <a:lnSpc>
                <a:spcPct val="150000"/>
              </a:lnSpc>
            </a:pPr>
            <a:r>
              <a:rPr lang="nl-NL" dirty="0">
                <a:solidFill>
                  <a:schemeClr val="tx1"/>
                </a:solidFill>
              </a:rPr>
              <a:t>Meeste jeugdigen woonden thuis</a:t>
            </a:r>
          </a:p>
          <a:p>
            <a:pPr lvl="0">
              <a:lnSpc>
                <a:spcPct val="150000"/>
              </a:lnSpc>
            </a:pPr>
            <a:r>
              <a:rPr lang="nl-NL" dirty="0">
                <a:solidFill>
                  <a:schemeClr val="tx1"/>
                </a:solidFill>
              </a:rPr>
              <a:t>Veelal crisisachtige situaties</a:t>
            </a: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  <a:p>
            <a:pPr lvl="0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 descr="Afbeelding met tekst, schermopname, cirkel, Lettertype&#10;&#10;Automatisch gegenereerde beschrijving">
            <a:extLst>
              <a:ext uri="{FF2B5EF4-FFF2-40B4-BE49-F238E27FC236}">
                <a16:creationId xmlns:a16="http://schemas.microsoft.com/office/drawing/2014/main" id="{F933D349-0250-259E-B9D5-564596B0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770" y="1320054"/>
            <a:ext cx="358775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21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122769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Adviezen RET 1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4843" y="1201963"/>
            <a:ext cx="8135845" cy="3598637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9x inzet op ervaringsdeskundig maatje/buddy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3 x plaatsing binnen gezinshuis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1x inzet ondersteuning zodat jeugdige in gezinshuis kon blijven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3 x plaatsing in onvoorwaardelijk wonen setting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1x geen advies gegeven i.v.m. niet aansluiten jeugdige/ouders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1x maatwerk construct wat na half jaar onvoldoende bleek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3 jeugdigen die in 2021 en 2022 besproken waren kwamen terug op het RET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EC0CD297-FCC0-4416-D542-E2C2C7852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3063" y="410662"/>
            <a:ext cx="2441062" cy="135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122769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Adviezen RET 2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322119" y="945573"/>
            <a:ext cx="8338570" cy="3990110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6 keer verblijfsplek georganiseerd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3x (Gezins) FACT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7x advies onderzoek en behandeling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3x ambulante ondersteuning naast bestaande hulpverlening ter overbrugging/ stabilisatie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3x specifiek contact met onderwijs/leerplicht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2x bemiddeld op een crisisplek. Hierbij is eenmaal extra 1op1 begeleiding ingezet.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1x is ingezet op hulpverlening op afstand bij verblijf in het buitenland</a:t>
            </a: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6D0149C-3D5D-1089-D9A3-2E59FDC5D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291" y="330761"/>
            <a:ext cx="2970798" cy="164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3" y="509030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Good practices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668337" y="1050841"/>
            <a:ext cx="8177379" cy="3996993"/>
          </a:xfrm>
        </p:spPr>
        <p:txBody>
          <a:bodyPr/>
          <a:lstStyle/>
          <a:p>
            <a:pPr lvl="0"/>
            <a:endParaRPr lang="nl-NL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Toevoeging ervaringsdeskundigheid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Procesregie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Maatwerk: WLZ, FACT, maatje, toevoegen extra ambulante ondersteuning, VA maken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RET on Tour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nl-NL" dirty="0">
                <a:solidFill>
                  <a:schemeClr val="tx1"/>
                </a:solidFill>
              </a:rPr>
              <a:t>Ontwikkelen checklist en Routewijzer verwijzers</a:t>
            </a:r>
            <a:br>
              <a:rPr lang="nl-NL" dirty="0">
                <a:solidFill>
                  <a:schemeClr val="tx1"/>
                </a:solidFill>
              </a:rPr>
            </a:b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6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ogo Homepage">
            <a:extLst>
              <a:ext uri="{FF2B5EF4-FFF2-40B4-BE49-F238E27FC236}">
                <a16:creationId xmlns:a16="http://schemas.microsoft.com/office/drawing/2014/main" id="{57F16310-8FE5-F5E6-7E8D-B158F4C610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5" b="55074"/>
          <a:stretch/>
        </p:blipFill>
        <p:spPr bwMode="auto">
          <a:xfrm>
            <a:off x="-93134" y="4646916"/>
            <a:ext cx="9389533" cy="1410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>
          <a:xfrm>
            <a:off x="524842" y="547381"/>
            <a:ext cx="8177999" cy="541812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Knelpunten</a:t>
            </a:r>
          </a:p>
          <a:p>
            <a:endParaRPr lang="nl-NL" b="1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>
          <a:xfrm>
            <a:off x="525462" y="1050842"/>
            <a:ext cx="8177379" cy="3845871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Dertien van de zestien jeugdigen volgen geen school of er is verzuim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Bij drie jeugdigen is het RVT betrokken /2 x advies OTS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Twee keer zijn jeugdigen gesloten geplaatst, na en tegen het advies van het RET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Er komen regelmatig doorplaatsingen in GZH voor: 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GZH ouders kunnen het niet aan</a:t>
            </a:r>
          </a:p>
          <a:p>
            <a:pPr marL="1028700"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Gaat mis tussen jeugdigen onderling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nl-NL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Logo Homepage">
            <a:extLst>
              <a:ext uri="{FF2B5EF4-FFF2-40B4-BE49-F238E27FC236}">
                <a16:creationId xmlns:a16="http://schemas.microsoft.com/office/drawing/2014/main" id="{564E1902-AC6D-3650-CE74-BD11D1764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099" y="4646916"/>
            <a:ext cx="3987801" cy="111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MV225 PP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point.potx" id="{3BA2DEB8-B81B-443B-8BC8-1CD7887DA157}" vid="{31FF2C8F-ED00-4386-9618-7AFF9E0A59F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390</Words>
  <Application>Microsoft Office PowerPoint</Application>
  <PresentationFormat>Diavoorstelling (16:10)</PresentationFormat>
  <Paragraphs>95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Arial Italic</vt:lpstr>
      <vt:lpstr>Calibri</vt:lpstr>
      <vt:lpstr>Lato</vt:lpstr>
      <vt:lpstr>Lato Light</vt:lpstr>
      <vt:lpstr>Wingdings</vt:lpstr>
      <vt:lpstr>GMV225 PPT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Polinder</dc:creator>
  <cp:lastModifiedBy>Andel, Francien van</cp:lastModifiedBy>
  <cp:revision>19</cp:revision>
  <cp:lastPrinted>2023-10-10T11:08:01Z</cp:lastPrinted>
  <dcterms:created xsi:type="dcterms:W3CDTF">2023-10-08T23:19:29Z</dcterms:created>
  <dcterms:modified xsi:type="dcterms:W3CDTF">2024-03-06T10:30:10Z</dcterms:modified>
</cp:coreProperties>
</file>