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5"/>
  </p:notesMasterIdLst>
  <p:sldIdLst>
    <p:sldId id="257" r:id="rId5"/>
    <p:sldId id="258" r:id="rId6"/>
    <p:sldId id="261" r:id="rId7"/>
    <p:sldId id="267" r:id="rId8"/>
    <p:sldId id="274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hoeff, Sanna" userId="fe3a5705-c3c5-444e-876e-0b9f2f4d69ad" providerId="ADAL" clId="{BB654D18-68EF-4082-B425-D09E7C6DD414}"/>
    <pc:docChg chg="modSld">
      <pc:chgData name="Verhoeff, Sanna" userId="fe3a5705-c3c5-444e-876e-0b9f2f4d69ad" providerId="ADAL" clId="{BB654D18-68EF-4082-B425-D09E7C6DD414}" dt="2024-06-24T10:05:13.306" v="34" actId="20577"/>
      <pc:docMkLst>
        <pc:docMk/>
      </pc:docMkLst>
      <pc:sldChg chg="modSp mod">
        <pc:chgData name="Verhoeff, Sanna" userId="fe3a5705-c3c5-444e-876e-0b9f2f4d69ad" providerId="ADAL" clId="{BB654D18-68EF-4082-B425-D09E7C6DD414}" dt="2024-06-24T10:05:13.306" v="34" actId="20577"/>
        <pc:sldMkLst>
          <pc:docMk/>
          <pc:sldMk cId="3275416058" sldId="270"/>
        </pc:sldMkLst>
        <pc:spChg chg="mod">
          <ac:chgData name="Verhoeff, Sanna" userId="fe3a5705-c3c5-444e-876e-0b9f2f4d69ad" providerId="ADAL" clId="{BB654D18-68EF-4082-B425-D09E7C6DD414}" dt="2024-06-24T10:05:13.306" v="34" actId="20577"/>
          <ac:spMkLst>
            <pc:docMk/>
            <pc:sldMk cId="3275416058" sldId="270"/>
            <ac:spMk id="3" creationId="{BE3D8318-EBCF-B2AE-FDDB-AAC12B3B7B9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8B827-7C08-4E51-8B25-5277035205B5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5B4B1-FD3E-4BFB-8C0C-F620B2771A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1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>
            <a:extLst>
              <a:ext uri="{FF2B5EF4-FFF2-40B4-BE49-F238E27FC236}">
                <a16:creationId xmlns:a16="http://schemas.microsoft.com/office/drawing/2014/main" id="{8C628BE4-F920-E53F-7E22-DF6F4AC938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>
            <a:extLst>
              <a:ext uri="{FF2B5EF4-FFF2-40B4-BE49-F238E27FC236}">
                <a16:creationId xmlns:a16="http://schemas.microsoft.com/office/drawing/2014/main" id="{662D037D-EF65-52C1-56B4-ACCC4E10FE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F34ABF-3AE9-8C4F-9561-1484BADCB5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CD03FB-0E0D-48C5-9E4A-2AD493B5EA2D}" type="slidenum">
              <a:rPr lang="nl-NL" altLang="en-US"/>
              <a:pPr eaLnBrk="1" hangingPunct="1"/>
              <a:t>1</a:t>
            </a:fld>
            <a:endParaRPr lang="nl-N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B0491-660D-809D-285B-EFACA90F9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CC2DE3-8EA2-488D-40E0-FD2EF5027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72A9E3-192A-6114-1520-A9388A62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AFEC0-04F7-3D15-A75A-E9EB59D3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13E06B-E39E-C9C7-D209-44CA3DF7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42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83C0D-C152-BBBB-65C1-5EAB711B4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4A20B8-9477-B477-8186-DF799B02C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E352E6-AFC3-D59B-FE3D-124505FF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8324EF-348B-8EF9-76CC-1070B2A3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EAA106-C842-D48B-A47F-4A6CEF47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30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0E64C9B-F01C-3C8A-2513-81219C196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F5E469-13D0-467D-4E7A-21F1515E8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770C05-D5FD-5340-68DE-18C109F6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4BC81C-F830-92E1-61A8-CFB68022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6FB63F-EF7A-4257-9326-E7F87DEA0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79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8B3487-EFE9-A6A8-BC9F-7BBFED31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EFACEA-17C7-4F3D-B66C-5CFFBCBBB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7AB1D5-013B-28BC-7732-5BF292BA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2D6636-430B-06EC-2A8B-58D112AF5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7A0D50-E5D8-D361-2C13-1DFE0C3C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17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0DC78-9DDE-40DF-A88E-E17B94A5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D78250-EE57-0301-D3D4-B75301A5A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DF07B1-A6BE-23D8-E871-10370A2B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9AF941-4F57-9681-598D-A4B992F0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C926FB-62E0-E31F-E03F-943E866E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57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2D833-B5BB-F14F-C4BF-81E64025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279050-8BBF-702B-D4AA-A085FDA00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FB2F500-F2D5-52DC-D163-1B94B873E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383C14-D6AB-61D8-0226-1529014C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237D77-D197-909C-46EC-40DA6C19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B66B52-A185-C8A3-C359-E942BFC4B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18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8A58B-8B02-1F11-4FAB-93EA2BC8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9B95C4-99B3-8155-89C2-AECEAACED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47EA24-1F42-80E7-95DE-E2D5ADA4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89E60E5-B301-C089-C820-66B448854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6B3F63B-980A-0743-799D-3045D98D3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51EF32F-E202-5086-B568-29336082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3C76EBF-BFA3-ED81-216C-EE37A505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BF26DAA-3A75-49A0-AC36-576707EE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4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F52C4-F7D4-1225-3117-E62EF661E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3E410AB-ADEB-808C-8154-F24EF91E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DC4A857-F15A-9B9E-B3B9-2711EF20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9E15359-87DC-7FEB-0048-5299B188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462EE64-A21B-1BCA-A336-8F094198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2EF1FCE-BBED-CB90-F830-7F71ACC9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B6313C-72D4-5D8A-4295-1CCE3536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4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DFECF-09CA-F91F-A8C3-CFADC1D42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61A83F-08A7-7631-29C8-E5539A857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C4A0F1-C99C-D31B-C73D-FE5309BB3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E533B5-8A5E-FA95-FD6E-A68A694A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3A946E-7437-464C-DE78-31642D835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A54ED9-3F70-CB6E-286B-88C29563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31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F25EB-F89D-AEB3-FDB1-0FD26458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F59FB3A-7FC9-7B7F-59F6-8C5B1D6DF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EE20EDD-CDE5-B20A-1964-B00C93536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FBEFDE-0E6B-ADA1-6E2C-E72DBBBB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E88B95-67AA-EA44-D7FE-1917F3F0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10F45FC-7335-54D6-058F-BAD10ADA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38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F8D468F-2F8B-2D4A-5B42-72F1EA42F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09B9A1-DB6F-42CE-A91F-B1B062FE5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C4DB9F-66E3-AE44-9BF4-239036987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B3BF-5CCF-47A1-847A-AE00A94F6266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284B38-4F39-A76B-835E-E5B7D4BF1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05FB7A-8CCE-F3AB-4C22-7B8846135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80F1-551F-4ED3-91B6-8FAFDEA5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7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2C85957F-CF39-E908-40DA-B88979E05928}"/>
              </a:ext>
            </a:extLst>
          </p:cNvPr>
          <p:cNvSpPr txBox="1"/>
          <p:nvPr/>
        </p:nvSpPr>
        <p:spPr>
          <a:xfrm>
            <a:off x="3024580" y="2321004"/>
            <a:ext cx="614283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6600" b="1" i="0" u="none" strike="noStrike" dirty="0">
                <a:solidFill>
                  <a:srgbClr val="E46C0A"/>
                </a:solidFill>
                <a:effectLst/>
                <a:latin typeface="Agency FB" panose="020B0503020202020204" pitchFamily="34" charset="0"/>
              </a:rPr>
              <a:t>Module X</a:t>
            </a:r>
            <a:endParaRPr lang="nl-NL" sz="41300" b="1" dirty="0">
              <a:solidFill>
                <a:schemeClr val="accent6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84BC8-D5CF-72CD-B65F-4C3647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E46C0A"/>
                </a:solidFill>
                <a:latin typeface="Agency FB" panose="020B0503020202020204" pitchFamily="34" charset="0"/>
              </a:rPr>
              <a:t>Vragen?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D8318-EBCF-B2AE-FDDB-AAC12B3B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Agency FB" panose="020B0503020202020204" pitchFamily="34" charset="0"/>
              </a:rPr>
              <a:t>Kan de FAT instemmen met het opnemen van Module X in de deelovereenkomst Verblijf?</a:t>
            </a:r>
          </a:p>
          <a:p>
            <a:pPr marL="0" indent="0">
              <a:buNone/>
            </a:pPr>
            <a:endParaRPr lang="nl-NL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0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BF742-118B-9F5E-6D19-8E66A8471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i="0" u="none" strike="noStrike" dirty="0">
                <a:solidFill>
                  <a:srgbClr val="E46C0A"/>
                </a:solidFill>
                <a:effectLst/>
                <a:latin typeface="Agency FB" panose="020B0503020202020204" pitchFamily="34" charset="0"/>
              </a:rPr>
              <a:t>Wat is Module X?</a:t>
            </a:r>
            <a:endParaRPr lang="nl-NL" sz="4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22C8A1-021E-D1FE-7A76-7FBDA6F3E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latin typeface="Agency FB" panose="020B0503020202020204" pitchFamily="34" charset="0"/>
              </a:rPr>
              <a:t>Pilot gestart augustus 2019 </a:t>
            </a:r>
          </a:p>
          <a:p>
            <a:r>
              <a:rPr lang="nl-NL" dirty="0">
                <a:latin typeface="Agency FB" panose="020B0503020202020204" pitchFamily="34" charset="0"/>
              </a:rPr>
              <a:t>Doel: voorkomen van breakdown en doorplaatsing vanuit pleegzorg naar andere residentiele vormen.</a:t>
            </a:r>
          </a:p>
          <a:p>
            <a:r>
              <a:rPr lang="nl-NL" dirty="0">
                <a:latin typeface="Agency FB" panose="020B0503020202020204" pitchFamily="34" charset="0"/>
              </a:rPr>
              <a:t>Middel: Tijd vrijmaken van pleegouders </a:t>
            </a:r>
            <a:r>
              <a:rPr lang="nl-NL" i="1" dirty="0">
                <a:latin typeface="Agency FB" panose="020B0503020202020204" pitchFamily="34" charset="0"/>
              </a:rPr>
              <a:t>voor</a:t>
            </a:r>
            <a:r>
              <a:rPr lang="nl-NL" dirty="0">
                <a:latin typeface="Agency FB" panose="020B0503020202020204" pitchFamily="34" charset="0"/>
              </a:rPr>
              <a:t> het pleegkind. Dit door financieel en normvrij pleegouders te compenseren op andere leefgebieden. Bijvoorbeeld inzet huishoudelijke hulp, of het compenseren van het minderuren op het werk.</a:t>
            </a:r>
          </a:p>
          <a:p>
            <a:r>
              <a:rPr lang="nl-NL" dirty="0">
                <a:effectLst/>
                <a:latin typeface="Agency FB" panose="020B0503020202020204" pitchFamily="34" charset="0"/>
                <a:ea typeface="Times New Roman" panose="02020603050405020304" pitchFamily="18" charset="0"/>
              </a:rPr>
              <a:t>Uitbetalen per dagdeel. Maximaal 4 dagdelen per week.</a:t>
            </a:r>
            <a:endParaRPr lang="nl-NL" b="1" dirty="0">
              <a:latin typeface="Agency FB" panose="020B0503020202020204" pitchFamily="34" charset="0"/>
            </a:endParaRPr>
          </a:p>
          <a:p>
            <a:r>
              <a:rPr lang="nl-NL" dirty="0">
                <a:latin typeface="Agency FB" panose="020B0503020202020204" pitchFamily="34" charset="0"/>
              </a:rPr>
              <a:t>Doelgroep: ‘tussencategorie’. Pleegkinderen vallen onder maximale zwaarte van pleegzorg, maar onder minimale zwaarte van residentiele setting.</a:t>
            </a:r>
          </a:p>
        </p:txBody>
      </p:sp>
    </p:spTree>
    <p:extLst>
      <p:ext uri="{BB962C8B-B14F-4D97-AF65-F5344CB8AC3E}">
        <p14:creationId xmlns:p14="http://schemas.microsoft.com/office/powerpoint/2010/main" val="143098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57EEC-96B9-1518-6300-799044BF9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b="1" i="0" u="none" strike="noStrike" dirty="0">
                <a:solidFill>
                  <a:srgbClr val="E46C0A"/>
                </a:solidFill>
                <a:effectLst/>
                <a:latin typeface="Agency FB" panose="020B0503020202020204" pitchFamily="34" charset="0"/>
              </a:rPr>
              <a:t>Evaluatie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FE5144-91F7-AC4B-877E-FB41A09CB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gency FB" panose="020B0503020202020204" pitchFamily="34" charset="0"/>
              </a:rPr>
              <a:t>Erg positief: gevoel van erkenning en steun</a:t>
            </a:r>
          </a:p>
          <a:p>
            <a:r>
              <a:rPr lang="nl-NL" dirty="0">
                <a:latin typeface="Agency FB" panose="020B0503020202020204" pitchFamily="34" charset="0"/>
              </a:rPr>
              <a:t>Module X heeft breakdown voorkomen</a:t>
            </a:r>
          </a:p>
          <a:p>
            <a:r>
              <a:rPr lang="nl-NL" dirty="0">
                <a:latin typeface="Agency FB" panose="020B0503020202020204" pitchFamily="34" charset="0"/>
              </a:rPr>
              <a:t>Maatwerk: vraag en denkkracht ouder leidend</a:t>
            </a:r>
          </a:p>
          <a:p>
            <a:r>
              <a:rPr lang="nl-NL" dirty="0">
                <a:latin typeface="Agency FB" panose="020B0503020202020204" pitchFamily="34" charset="0"/>
              </a:rPr>
              <a:t>Onduidelijkheden over declaratieproces, veel bureaucratie en eisen</a:t>
            </a:r>
          </a:p>
          <a:p>
            <a:r>
              <a:rPr lang="nl-NL" dirty="0">
                <a:latin typeface="Agency FB" panose="020B0503020202020204" pitchFamily="34" charset="0"/>
              </a:rPr>
              <a:t>Geen uniforme werkwijze in het verantwoordingsproces</a:t>
            </a:r>
          </a:p>
          <a:p>
            <a:r>
              <a:rPr lang="nl-NL" dirty="0">
                <a:latin typeface="Agency FB" panose="020B0503020202020204" pitchFamily="34" charset="0"/>
              </a:rPr>
              <a:t>Bekendheid van het product kan beter (met name onder lokale teams)</a:t>
            </a:r>
          </a:p>
          <a:p>
            <a:endParaRPr lang="nl-NL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1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84BC8-D5CF-72CD-B65F-4C3647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E46C0A"/>
                </a:solidFill>
                <a:latin typeface="Agency FB" panose="020B0503020202020204" pitchFamily="34" charset="0"/>
              </a:rPr>
              <a:t>Besprekingen w</a:t>
            </a:r>
            <a:r>
              <a:rPr lang="nl-NL" sz="4400" b="1" i="0" u="none" strike="noStrike" dirty="0">
                <a:solidFill>
                  <a:srgbClr val="E46C0A"/>
                </a:solidFill>
                <a:effectLst/>
                <a:latin typeface="Agency FB" panose="020B0503020202020204" pitchFamily="34" charset="0"/>
              </a:rPr>
              <a:t>erkgroep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D8318-EBCF-B2AE-FDDB-AAC12B3B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Agency FB" panose="020B0503020202020204" pitchFamily="34" charset="0"/>
              </a:rPr>
              <a:t>2x werkgroep waar alle pleegzorgaanbieders in de FoodValley (expliciet) voor uitgenodigd zijn. </a:t>
            </a:r>
          </a:p>
          <a:p>
            <a:r>
              <a:rPr lang="nl-NL" dirty="0">
                <a:latin typeface="Agency FB" panose="020B0503020202020204" pitchFamily="34" charset="0"/>
              </a:rPr>
              <a:t>Er is nagedacht over: </a:t>
            </a:r>
          </a:p>
          <a:p>
            <a:pPr lvl="1"/>
            <a:r>
              <a:rPr lang="nl-NL" dirty="0">
                <a:latin typeface="Agency FB" panose="020B0503020202020204" pitchFamily="34" charset="0"/>
              </a:rPr>
              <a:t>Eenheid van uitbetalen</a:t>
            </a:r>
          </a:p>
          <a:p>
            <a:pPr lvl="1"/>
            <a:r>
              <a:rPr lang="nl-NL" dirty="0">
                <a:latin typeface="Agency FB" panose="020B0503020202020204" pitchFamily="34" charset="0"/>
              </a:rPr>
              <a:t>Verantwoordingsproces</a:t>
            </a:r>
          </a:p>
          <a:p>
            <a:pPr lvl="1"/>
            <a:r>
              <a:rPr lang="nl-NL" dirty="0">
                <a:latin typeface="Agency FB" panose="020B0503020202020204" pitchFamily="34" charset="0"/>
              </a:rPr>
              <a:t>Het maximum aantal uren en tijd dat Module X wordt ingezet</a:t>
            </a:r>
          </a:p>
          <a:p>
            <a:pPr lvl="1"/>
            <a:r>
              <a:rPr lang="nl-NL" dirty="0">
                <a:latin typeface="Agency FB" panose="020B0503020202020204" pitchFamily="34" charset="0"/>
              </a:rPr>
              <a:t>Verbeteren huidige werkinstructie Module X</a:t>
            </a:r>
          </a:p>
          <a:p>
            <a:pPr marL="0" indent="0">
              <a:buNone/>
            </a:pPr>
            <a:endParaRPr lang="nl-NL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6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84BC8-D5CF-72CD-B65F-4C3647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E46C0A"/>
                </a:solidFill>
                <a:latin typeface="Agency FB" panose="020B0503020202020204" pitchFamily="34" charset="0"/>
              </a:rPr>
              <a:t>Belangrijkste wijzigingen: eenheid van uitbetalen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D8318-EBCF-B2AE-FDDB-AAC12B3B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latin typeface="Agency FB" panose="020B0503020202020204" pitchFamily="34" charset="0"/>
              </a:rPr>
              <a:t>Was: </a:t>
            </a:r>
            <a:r>
              <a:rPr lang="nl-NL" dirty="0">
                <a:latin typeface="Agency FB" panose="020B0503020202020204" pitchFamily="34" charset="0"/>
              </a:rPr>
              <a:t>declareren per dagdeel</a:t>
            </a:r>
          </a:p>
          <a:p>
            <a:r>
              <a:rPr lang="nl-NL" b="1" dirty="0">
                <a:latin typeface="Agency FB" panose="020B0503020202020204" pitchFamily="34" charset="0"/>
              </a:rPr>
              <a:t>Wordt: </a:t>
            </a:r>
            <a:r>
              <a:rPr lang="nl-NL" dirty="0">
                <a:latin typeface="Agency FB" panose="020B0503020202020204" pitchFamily="34" charset="0"/>
              </a:rPr>
              <a:t>declareren per uur </a:t>
            </a:r>
          </a:p>
          <a:p>
            <a:endParaRPr lang="nl-NL" dirty="0">
              <a:latin typeface="Agency FB" panose="020B0503020202020204" pitchFamily="34" charset="0"/>
            </a:endParaRPr>
          </a:p>
          <a:p>
            <a:r>
              <a:rPr lang="nl-NL" dirty="0">
                <a:latin typeface="Agency FB" panose="020B0503020202020204" pitchFamily="34" charset="0"/>
              </a:rPr>
              <a:t>Om declareren van losse facturen voor bijvoorbeeld huishoudelijke ondersteuning te vergemakkelijken </a:t>
            </a:r>
          </a:p>
          <a:p>
            <a:r>
              <a:rPr lang="nl-NL" dirty="0">
                <a:latin typeface="Agency FB" panose="020B0503020202020204" pitchFamily="34" charset="0"/>
              </a:rPr>
              <a:t>Geen opsparen facturen nodig</a:t>
            </a:r>
          </a:p>
          <a:p>
            <a:pPr marL="0" indent="0">
              <a:buNone/>
            </a:pPr>
            <a:endParaRPr lang="nl-NL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22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84BC8-D5CF-72CD-B65F-4C3647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E46C0A"/>
                </a:solidFill>
                <a:latin typeface="Agency FB" panose="020B0503020202020204" pitchFamily="34" charset="0"/>
              </a:rPr>
              <a:t>Belangrijkste wijzigingen: tarief blijft hetzelfde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D8318-EBCF-B2AE-FDDB-AAC12B3B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Agency FB" panose="020B0503020202020204" pitchFamily="34" charset="0"/>
              </a:rPr>
              <a:t>Tarief </a:t>
            </a:r>
            <a:r>
              <a:rPr lang="nl-NL" b="1" dirty="0">
                <a:latin typeface="Agency FB" panose="020B0503020202020204" pitchFamily="34" charset="0"/>
              </a:rPr>
              <a:t>blijft gelijk:</a:t>
            </a:r>
            <a:endParaRPr lang="nl-NL" sz="2800" b="1" kern="100" dirty="0">
              <a:effectLst/>
              <a:latin typeface="Agency FB" panose="020B05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kern="100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Minimumloon als vertrekpunt + vakantietoeslag (8%) + compensatie sociale lasten  (29%)</a:t>
            </a:r>
          </a:p>
          <a:p>
            <a:r>
              <a:rPr lang="nl-NL" dirty="0">
                <a:latin typeface="Agency FB" panose="020B0503020202020204" pitchFamily="34" charset="0"/>
              </a:rPr>
              <a:t>We gaan er vanuit dat pleegouders inkomsten plichtig zijn over de Module X vergoeding  en compenseren dit in het tarief door ook de sociale lasten te compenseren die normaliter door de werkgever worden betaald.</a:t>
            </a:r>
          </a:p>
          <a:p>
            <a:r>
              <a:rPr lang="nl-NL" sz="2800" kern="100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Pleegouders zelf verantwoordelijk voor belastingaangifte over module X vergoeding</a:t>
            </a:r>
          </a:p>
          <a:p>
            <a:pPr marL="0" indent="0">
              <a:buNone/>
            </a:pPr>
            <a:endParaRPr lang="nl-NL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2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84BC8-D5CF-72CD-B65F-4C3647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E46C0A"/>
                </a:solidFill>
                <a:latin typeface="Agency FB" panose="020B0503020202020204" pitchFamily="34" charset="0"/>
              </a:rPr>
              <a:t>Belangrijkste wijzigingen: verantwoordingsproces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D8318-EBCF-B2AE-FDDB-AAC12B3B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latin typeface="Agency FB" panose="020B0503020202020204" pitchFamily="34" charset="0"/>
              </a:rPr>
              <a:t>Was: </a:t>
            </a:r>
            <a:r>
              <a:rPr lang="nl-NL" dirty="0">
                <a:latin typeface="Agency FB" panose="020B0503020202020204" pitchFamily="34" charset="0"/>
              </a:rPr>
              <a:t>geen eenduidig verantwoordingsproces voor pleegouder. Verschilde per aanbieder.</a:t>
            </a:r>
          </a:p>
          <a:p>
            <a:r>
              <a:rPr lang="nl-NL" b="1" dirty="0">
                <a:latin typeface="Agency FB" panose="020B0503020202020204" pitchFamily="34" charset="0"/>
              </a:rPr>
              <a:t>Wordt: </a:t>
            </a:r>
            <a:r>
              <a:rPr lang="nl-NL" dirty="0">
                <a:latin typeface="Agency FB" panose="020B0503020202020204" pitchFamily="34" charset="0"/>
              </a:rPr>
              <a:t>in werkinstructie is opgenomen dat het bewijsstuk waar Module X aan wordt afgegeven, wordt toegevoegd aan het gezinsplan/behandelplan (bij de pleegzorgaanbieder).</a:t>
            </a:r>
          </a:p>
          <a:p>
            <a:r>
              <a:rPr lang="nl-NL" dirty="0">
                <a:latin typeface="Agency FB" panose="020B0503020202020204" pitchFamily="34" charset="0"/>
              </a:rPr>
              <a:t>Voorbeeld: er wordt 4 uur per week huishoudelijke hulp ingezet. Het contract met de schoonmaker voor die 4 uur per week wordt dan toegevoegd aan het behandelplan. Bonnen aanleveren is daarna niet meer nodig.</a:t>
            </a:r>
          </a:p>
          <a:p>
            <a:pPr marL="0" indent="0">
              <a:buNone/>
            </a:pPr>
            <a:endParaRPr lang="nl-NL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1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84BC8-D5CF-72CD-B65F-4C3647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E46C0A"/>
                </a:solidFill>
                <a:latin typeface="Agency FB" panose="020B0503020202020204" pitchFamily="34" charset="0"/>
              </a:rPr>
              <a:t>Belangrijkste wijzigingen: maximum aantal uren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D8318-EBCF-B2AE-FDDB-AAC12B3B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latin typeface="Agency FB" panose="020B0503020202020204" pitchFamily="34" charset="0"/>
              </a:rPr>
              <a:t>Was: </a:t>
            </a:r>
            <a:r>
              <a:rPr lang="nl-NL" dirty="0">
                <a:latin typeface="Agency FB" panose="020B0503020202020204" pitchFamily="34" charset="0"/>
              </a:rPr>
              <a:t>Max. 4 dagdelen per week (16 uur per week)</a:t>
            </a:r>
          </a:p>
          <a:p>
            <a:r>
              <a:rPr lang="nl-NL" b="1" dirty="0">
                <a:latin typeface="Agency FB" panose="020B0503020202020204" pitchFamily="34" charset="0"/>
              </a:rPr>
              <a:t>Wordt: </a:t>
            </a:r>
            <a:r>
              <a:rPr lang="nl-NL" dirty="0">
                <a:latin typeface="Agency FB" panose="020B0503020202020204" pitchFamily="34" charset="0"/>
              </a:rPr>
              <a:t>16 uur per week, met als toevoeging dat Module X maximaal voor 1 jaar kan worden afgegeven. Na dat jaar dient er een nieuwe beschikking aangevraagd te worden, met een bijbehorende evaluatie</a:t>
            </a:r>
          </a:p>
          <a:p>
            <a:r>
              <a:rPr lang="nl-NL" dirty="0">
                <a:latin typeface="Agency FB" panose="020B0503020202020204" pitchFamily="34" charset="0"/>
              </a:rPr>
              <a:t>Dit doen we omdat we vinden dat Module X een </a:t>
            </a:r>
            <a:r>
              <a:rPr lang="nl-NL" i="1" dirty="0">
                <a:latin typeface="Agency FB" panose="020B0503020202020204" pitchFamily="34" charset="0"/>
              </a:rPr>
              <a:t>tijdelijke oplossing </a:t>
            </a:r>
            <a:r>
              <a:rPr lang="nl-NL" dirty="0">
                <a:latin typeface="Agency FB" panose="020B0503020202020204" pitchFamily="34" charset="0"/>
              </a:rPr>
              <a:t>is voor een </a:t>
            </a:r>
            <a:r>
              <a:rPr lang="nl-NL" i="1" dirty="0">
                <a:latin typeface="Agency FB" panose="020B0503020202020204" pitchFamily="34" charset="0"/>
              </a:rPr>
              <a:t>tijdelijke situatie van instabiliteit in het pleeggezin. </a:t>
            </a:r>
            <a:r>
              <a:rPr lang="nl-NL" dirty="0">
                <a:latin typeface="Agency FB" panose="020B0503020202020204" pitchFamily="34" charset="0"/>
              </a:rPr>
              <a:t>Is de situatie weer stabiel door de inzet van Module X, dan zou Module X ook moeten stoppen (of worden afgebouwd). </a:t>
            </a:r>
            <a:r>
              <a:rPr lang="nl-NL" i="1" dirty="0">
                <a:latin typeface="Agency FB" panose="020B0503020202020204" pitchFamily="34" charset="0"/>
              </a:rPr>
              <a:t> </a:t>
            </a:r>
            <a:endParaRPr lang="nl-NL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nl-NL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4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84BC8-D5CF-72CD-B65F-4C3647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E46C0A"/>
                </a:solidFill>
                <a:latin typeface="Agency FB" panose="020B0503020202020204" pitchFamily="34" charset="0"/>
              </a:rPr>
              <a:t>Belangrijkste wijzigingen: verbeteren werkinstructie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D8318-EBCF-B2AE-FDDB-AAC12B3B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Agency FB" panose="020B0503020202020204" pitchFamily="34" charset="0"/>
              </a:rPr>
              <a:t>Module X bevatte een werkinstructie. Daar zijn de nodige aanscherpingen in gemaakt. Belangrijkste wijziging is het toevoegen van voorbeelden. Op welke manier je Module X zou kunnen inzetten en hoe je Module X declareert en verantwoord. </a:t>
            </a:r>
          </a:p>
          <a:p>
            <a:pPr marL="0" indent="0">
              <a:buNone/>
            </a:pPr>
            <a:endParaRPr lang="nl-NL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402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6157429-4ead-4dea-8aa2-26a9c90d8980" xsi:nil="true"/>
    <lcf76f155ced4ddcb4097134ff3c332f xmlns="92e7d4b6-8e95-4296-aa15-9c07eb79f44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1D6E94750BC141A830A40222BFEF3B" ma:contentTypeVersion="18" ma:contentTypeDescription="Een nieuw document maken." ma:contentTypeScope="" ma:versionID="4b02650fbe48279072d84015a1f62164">
  <xsd:schema xmlns:xsd="http://www.w3.org/2001/XMLSchema" xmlns:xs="http://www.w3.org/2001/XMLSchema" xmlns:p="http://schemas.microsoft.com/office/2006/metadata/properties" xmlns:ns2="92e7d4b6-8e95-4296-aa15-9c07eb79f440" xmlns:ns3="46157429-4ead-4dea-8aa2-26a9c90d8980" targetNamespace="http://schemas.microsoft.com/office/2006/metadata/properties" ma:root="true" ma:fieldsID="9795e752451fa1adf3e8b2b6889c48c2" ns2:_="" ns3:_="">
    <xsd:import namespace="92e7d4b6-8e95-4296-aa15-9c07eb79f440"/>
    <xsd:import namespace="46157429-4ead-4dea-8aa2-26a9c90d89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7d4b6-8e95-4296-aa15-9c07eb79f4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9e2a10d6-0e0d-4e5b-b58f-e01de68051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57429-4ead-4dea-8aa2-26a9c90d89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ff7ae30-8055-45f2-a07b-f2af43b8e4bb}" ma:internalName="TaxCatchAll" ma:readOnly="false" ma:showField="CatchAllData" ma:web="46157429-4ead-4dea-8aa2-26a9c90d89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E57CD7-1A0F-4892-AE97-2C0AAF501886}">
  <ds:schemaRefs>
    <ds:schemaRef ds:uri="http://schemas.microsoft.com/office/2006/metadata/properties"/>
    <ds:schemaRef ds:uri="http://schemas.microsoft.com/office/infopath/2007/PartnerControls"/>
    <ds:schemaRef ds:uri="46157429-4ead-4dea-8aa2-26a9c90d8980"/>
    <ds:schemaRef ds:uri="92e7d4b6-8e95-4296-aa15-9c07eb79f440"/>
  </ds:schemaRefs>
</ds:datastoreItem>
</file>

<file path=customXml/itemProps2.xml><?xml version="1.0" encoding="utf-8"?>
<ds:datastoreItem xmlns:ds="http://schemas.openxmlformats.org/officeDocument/2006/customXml" ds:itemID="{2795F2A7-C88D-4618-AE4A-4ED051D22C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e7d4b6-8e95-4296-aa15-9c07eb79f440"/>
    <ds:schemaRef ds:uri="46157429-4ead-4dea-8aa2-26a9c90d89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D7728B-B2EB-423E-98D2-93DBC1D79B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532</Words>
  <Application>Microsoft Office PowerPoint</Application>
  <PresentationFormat>Breedbeeld</PresentationFormat>
  <Paragraphs>45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Kantoorthema</vt:lpstr>
      <vt:lpstr>PowerPoint-presentatie</vt:lpstr>
      <vt:lpstr>Wat is Module X?</vt:lpstr>
      <vt:lpstr>Evaluatie</vt:lpstr>
      <vt:lpstr>Besprekingen werkgroep</vt:lpstr>
      <vt:lpstr>Belangrijkste wijzigingen: eenheid van uitbetalen</vt:lpstr>
      <vt:lpstr>Belangrijkste wijzigingen: tarief blijft hetzelfde</vt:lpstr>
      <vt:lpstr>Belangrijkste wijzigingen: verantwoordingsproces</vt:lpstr>
      <vt:lpstr>Belangrijkste wijzigingen: maximum aantal uren</vt:lpstr>
      <vt:lpstr>Belangrijkste wijzigingen: verbeteren werkinstructie</vt:lpstr>
      <vt:lpstr>Vragen?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Driel, Femke van</dc:creator>
  <cp:lastModifiedBy>Verhoeff, Sanna</cp:lastModifiedBy>
  <cp:revision>7</cp:revision>
  <dcterms:created xsi:type="dcterms:W3CDTF">2024-01-31T14:53:53Z</dcterms:created>
  <dcterms:modified xsi:type="dcterms:W3CDTF">2024-06-24T10:05:18Z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0x010100001D6E94750BC141A830A40222BFEF3B</vt:lpwstr>
  </property>
  <property fmtid="{D5CDD505-2E9C-101B-9397-08002B2CF9AE}" pid="3" name="MediaServiceImageTags">
    <vt:lpwstr/>
  </property>
</Properties>
</file>